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406" r:id="rId5"/>
    <p:sldId id="417" r:id="rId6"/>
    <p:sldId id="414" r:id="rId7"/>
    <p:sldId id="431" r:id="rId8"/>
    <p:sldId id="433" r:id="rId9"/>
    <p:sldId id="423" r:id="rId10"/>
    <p:sldId id="421" r:id="rId11"/>
    <p:sldId id="425" r:id="rId12"/>
    <p:sldId id="426" r:id="rId13"/>
    <p:sldId id="427" r:id="rId14"/>
    <p:sldId id="422" r:id="rId15"/>
    <p:sldId id="428" r:id="rId16"/>
    <p:sldId id="430" r:id="rId17"/>
    <p:sldId id="429" r:id="rId18"/>
    <p:sldId id="424" r:id="rId19"/>
    <p:sldId id="432" r:id="rId20"/>
    <p:sldId id="408" r:id="rId2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456" autoAdjust="0"/>
    <p:restoredTop sz="95500"/>
  </p:normalViewPr>
  <p:slideViewPr>
    <p:cSldViewPr snapToGrid="0" snapToObjects="1">
      <p:cViewPr varScale="1">
        <p:scale>
          <a:sx n="68" d="100"/>
          <a:sy n="68" d="100"/>
        </p:scale>
        <p:origin x="4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49649"/>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329324"/>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E66EB111-77BB-0D45-9B75-C29118022BB5}" type="datetimeFigureOut">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B06984-0B54-DC43-8408-2342B730A906}" type="slidenum">
              <a:rPr lang="en-US" smtClean="0"/>
              <a:t>‹#›</a:t>
            </a:fld>
            <a:endParaRPr lang="en-US" dirty="0"/>
          </a:p>
        </p:txBody>
      </p:sp>
    </p:spTree>
    <p:extLst>
      <p:ext uri="{BB962C8B-B14F-4D97-AF65-F5344CB8AC3E}">
        <p14:creationId xmlns:p14="http://schemas.microsoft.com/office/powerpoint/2010/main" val="104737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838200" y="1825625"/>
            <a:ext cx="10515600" cy="332389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66EB111-77BB-0D45-9B75-C29118022BB5}" type="datetimeFigureOut">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B06984-0B54-DC43-8408-2342B730A906}" type="slidenum">
              <a:rPr lang="en-US" smtClean="0"/>
              <a:t>‹#›</a:t>
            </a:fld>
            <a:endParaRPr lang="en-US" dirty="0"/>
          </a:p>
        </p:txBody>
      </p:sp>
    </p:spTree>
    <p:extLst>
      <p:ext uri="{BB962C8B-B14F-4D97-AF65-F5344CB8AC3E}">
        <p14:creationId xmlns:p14="http://schemas.microsoft.com/office/powerpoint/2010/main" val="659639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838200" y="365125"/>
            <a:ext cx="7734300" cy="478439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66EB111-77BB-0D45-9B75-C29118022BB5}" type="datetimeFigureOut">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B06984-0B54-DC43-8408-2342B730A906}" type="slidenum">
              <a:rPr lang="en-US" smtClean="0"/>
              <a:t>‹#›</a:t>
            </a:fld>
            <a:endParaRPr lang="en-US" dirty="0"/>
          </a:p>
        </p:txBody>
      </p:sp>
    </p:spTree>
    <p:extLst>
      <p:ext uri="{BB962C8B-B14F-4D97-AF65-F5344CB8AC3E}">
        <p14:creationId xmlns:p14="http://schemas.microsoft.com/office/powerpoint/2010/main" val="1460082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a:xfrm>
            <a:off x="838200" y="1825625"/>
            <a:ext cx="10515600" cy="327576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66EB111-77BB-0D45-9B75-C29118022BB5}" type="datetimeFigureOut">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B06984-0B54-DC43-8408-2342B730A906}" type="slidenum">
              <a:rPr lang="en-US" smtClean="0"/>
              <a:t>‹#›</a:t>
            </a:fld>
            <a:endParaRPr lang="en-US" dirty="0"/>
          </a:p>
        </p:txBody>
      </p:sp>
    </p:spTree>
    <p:extLst>
      <p:ext uri="{BB962C8B-B14F-4D97-AF65-F5344CB8AC3E}">
        <p14:creationId xmlns:p14="http://schemas.microsoft.com/office/powerpoint/2010/main" val="1360613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634917"/>
            <a:ext cx="10515600" cy="2852737"/>
          </a:xfrm>
        </p:spPr>
        <p:txBody>
          <a:bodyPr anchor="b"/>
          <a:lstStyle>
            <a:lvl1pPr>
              <a:defRPr sz="6000"/>
            </a:lvl1pPr>
          </a:lstStyle>
          <a:p>
            <a:r>
              <a:rPr lang="en-GB"/>
              <a:t>Click to edit Master title style</a:t>
            </a:r>
            <a:endParaRPr lang="en-US"/>
          </a:p>
        </p:txBody>
      </p:sp>
      <p:sp>
        <p:nvSpPr>
          <p:cNvPr id="3" name="Text Placeholder 2"/>
          <p:cNvSpPr>
            <a:spLocks noGrp="1"/>
          </p:cNvSpPr>
          <p:nvPr>
            <p:ph type="body" idx="1"/>
          </p:nvPr>
        </p:nvSpPr>
        <p:spPr>
          <a:xfrm>
            <a:off x="831850" y="3514642"/>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66EB111-77BB-0D45-9B75-C29118022BB5}" type="datetimeFigureOut">
              <a:rPr lang="en-US" smtClean="0"/>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B06984-0B54-DC43-8408-2342B730A906}" type="slidenum">
              <a:rPr lang="en-US" smtClean="0"/>
              <a:t>‹#›</a:t>
            </a:fld>
            <a:endParaRPr lang="en-US" dirty="0"/>
          </a:p>
        </p:txBody>
      </p:sp>
    </p:spTree>
    <p:extLst>
      <p:ext uri="{BB962C8B-B14F-4D97-AF65-F5344CB8AC3E}">
        <p14:creationId xmlns:p14="http://schemas.microsoft.com/office/powerpoint/2010/main" val="115572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38200" y="1825625"/>
            <a:ext cx="5181600" cy="332389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72200" y="1825625"/>
            <a:ext cx="5181600" cy="332389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E66EB111-77BB-0D45-9B75-C29118022BB5}" type="datetimeFigureOut">
              <a:rPr lang="en-US" smtClean="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B06984-0B54-DC43-8408-2342B730A906}" type="slidenum">
              <a:rPr lang="en-US" smtClean="0"/>
              <a:t>‹#›</a:t>
            </a:fld>
            <a:endParaRPr lang="en-US" dirty="0"/>
          </a:p>
        </p:txBody>
      </p:sp>
    </p:spTree>
    <p:extLst>
      <p:ext uri="{BB962C8B-B14F-4D97-AF65-F5344CB8AC3E}">
        <p14:creationId xmlns:p14="http://schemas.microsoft.com/office/powerpoint/2010/main" val="35756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2644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2644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E66EB111-77BB-0D45-9B75-C29118022BB5}" type="datetimeFigureOut">
              <a:rPr lang="en-US" smtClean="0"/>
              <a:t>4/20/2021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BB06984-0B54-DC43-8408-2342B730A906}" type="slidenum">
              <a:rPr lang="en-US" smtClean="0"/>
              <a:t>‹#›</a:t>
            </a:fld>
            <a:endParaRPr lang="en-US" dirty="0"/>
          </a:p>
        </p:txBody>
      </p:sp>
    </p:spTree>
    <p:extLst>
      <p:ext uri="{BB962C8B-B14F-4D97-AF65-F5344CB8AC3E}">
        <p14:creationId xmlns:p14="http://schemas.microsoft.com/office/powerpoint/2010/main" val="2000419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E66EB111-77BB-0D45-9B75-C29118022BB5}" type="datetimeFigureOut">
              <a:rPr lang="en-US" smtClean="0"/>
              <a:t>4/20/2021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B06984-0B54-DC43-8408-2342B730A906}" type="slidenum">
              <a:rPr lang="en-US" smtClean="0"/>
              <a:t>‹#›</a:t>
            </a:fld>
            <a:endParaRPr lang="en-US" dirty="0"/>
          </a:p>
        </p:txBody>
      </p:sp>
    </p:spTree>
    <p:extLst>
      <p:ext uri="{BB962C8B-B14F-4D97-AF65-F5344CB8AC3E}">
        <p14:creationId xmlns:p14="http://schemas.microsoft.com/office/powerpoint/2010/main" val="746349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6EB111-77BB-0D45-9B75-C29118022BB5}" type="datetimeFigureOut">
              <a:rPr lang="en-US" smtClean="0"/>
              <a:t>4/20/2021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BB06984-0B54-DC43-8408-2342B730A906}" type="slidenum">
              <a:rPr lang="en-US" smtClean="0"/>
              <a:t>‹#›</a:t>
            </a:fld>
            <a:endParaRPr lang="en-US" dirty="0"/>
          </a:p>
        </p:txBody>
      </p:sp>
    </p:spTree>
    <p:extLst>
      <p:ext uri="{BB962C8B-B14F-4D97-AF65-F5344CB8AC3E}">
        <p14:creationId xmlns:p14="http://schemas.microsoft.com/office/powerpoint/2010/main" val="44176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p:cNvSpPr>
            <a:spLocks noGrp="1"/>
          </p:cNvSpPr>
          <p:nvPr>
            <p:ph idx="1"/>
          </p:nvPr>
        </p:nvSpPr>
        <p:spPr>
          <a:xfrm>
            <a:off x="5183188" y="987425"/>
            <a:ext cx="6172200" cy="416209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839788" y="2057400"/>
            <a:ext cx="3932237" cy="309211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66EB111-77BB-0D45-9B75-C29118022BB5}" type="datetimeFigureOut">
              <a:rPr lang="en-US" smtClean="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B06984-0B54-DC43-8408-2342B730A906}" type="slidenum">
              <a:rPr lang="en-US" smtClean="0"/>
              <a:t>‹#›</a:t>
            </a:fld>
            <a:endParaRPr lang="en-US" dirty="0"/>
          </a:p>
        </p:txBody>
      </p:sp>
    </p:spTree>
    <p:extLst>
      <p:ext uri="{BB962C8B-B14F-4D97-AF65-F5344CB8AC3E}">
        <p14:creationId xmlns:p14="http://schemas.microsoft.com/office/powerpoint/2010/main" val="1122336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p:cNvSpPr>
            <a:spLocks noGrp="1"/>
          </p:cNvSpPr>
          <p:nvPr>
            <p:ph type="pic" idx="1"/>
          </p:nvPr>
        </p:nvSpPr>
        <p:spPr>
          <a:xfrm>
            <a:off x="5183188" y="987425"/>
            <a:ext cx="6172200" cy="41620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09211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66EB111-77BB-0D45-9B75-C29118022BB5}" type="datetimeFigureOut">
              <a:rPr lang="en-US" smtClean="0"/>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B06984-0B54-DC43-8408-2342B730A906}" type="slidenum">
              <a:rPr lang="en-US" smtClean="0"/>
              <a:t>‹#›</a:t>
            </a:fld>
            <a:endParaRPr lang="en-US" dirty="0"/>
          </a:p>
        </p:txBody>
      </p:sp>
    </p:spTree>
    <p:extLst>
      <p:ext uri="{BB962C8B-B14F-4D97-AF65-F5344CB8AC3E}">
        <p14:creationId xmlns:p14="http://schemas.microsoft.com/office/powerpoint/2010/main" val="861109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838200" y="1825625"/>
            <a:ext cx="10515600" cy="336289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6EB111-77BB-0D45-9B75-C29118022BB5}" type="datetimeFigureOut">
              <a:rPr lang="en-US" smtClean="0"/>
              <a:t>4/20/2021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B06984-0B54-DC43-8408-2342B730A906}" type="slidenum">
              <a:rPr lang="en-US" smtClean="0"/>
              <a:t>‹#›</a:t>
            </a:fld>
            <a:endParaRPr lang="en-US" dirty="0"/>
          </a:p>
        </p:txBody>
      </p:sp>
      <p:pic>
        <p:nvPicPr>
          <p:cNvPr id="11" name="Picture 1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30791" y="5553644"/>
            <a:ext cx="2724560" cy="714639"/>
          </a:xfrm>
          <a:prstGeom prst="rect">
            <a:avLst/>
          </a:prstGeom>
        </p:spPr>
      </p:pic>
    </p:spTree>
    <p:extLst>
      <p:ext uri="{BB962C8B-B14F-4D97-AF65-F5344CB8AC3E}">
        <p14:creationId xmlns:p14="http://schemas.microsoft.com/office/powerpoint/2010/main" val="962033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charknessllp@gmail.com" TargetMode="External"/><Relationship Id="rId2" Type="http://schemas.openxmlformats.org/officeDocument/2006/relationships/hyperlink" Target="mailto:jane.woodward@liverpool.gov.uk"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ibrary.nspcc.org.uk/HeritageScripts/Hapi.dll/search2?searchterm=school%20attendance&amp;Fields=%40&amp;Media=%23&amp;Bool=AND" TargetMode="External"/><Relationship Id="rId2" Type="http://schemas.openxmlformats.org/officeDocument/2006/relationships/hyperlink" Target="https://library.nspcc.org.uk/HeritageScripts/Hapi.dll/search2?SearchTerm=NON+ATTENDANCE&amp;Fields=K&amp;Media=%23&amp;Dispfmt=B&amp;SearchPrecision=10&amp;DataSetName=LIVEDATA"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b="1" dirty="0" smtClean="0">
                <a:solidFill>
                  <a:srgbClr val="7030A0"/>
                </a:solidFill>
                <a:latin typeface="Century Gothic" panose="020B0502020202020204" pitchFamily="34" charset="0"/>
                <a:cs typeface="Arial" panose="020B0604020202020204" pitchFamily="34" charset="0"/>
              </a:rPr>
              <a:t>Link</a:t>
            </a:r>
            <a:r>
              <a:rPr lang="en-US" b="1" dirty="0" smtClean="0">
                <a:solidFill>
                  <a:srgbClr val="7030A0"/>
                </a:solidFill>
                <a:latin typeface="Arial" panose="020B0604020202020204" pitchFamily="34" charset="0"/>
                <a:cs typeface="Arial" panose="020B0604020202020204" pitchFamily="34" charset="0"/>
              </a:rPr>
              <a:t> Network Attendance </a:t>
            </a:r>
            <a:r>
              <a:rPr lang="en-US" b="1" dirty="0">
                <a:solidFill>
                  <a:srgbClr val="7030A0"/>
                </a:solidFill>
                <a:latin typeface="Arial" panose="020B0604020202020204" pitchFamily="34" charset="0"/>
                <a:cs typeface="Arial" panose="020B0604020202020204" pitchFamily="34" charset="0"/>
              </a:rPr>
              <a:t>CPD Session </a:t>
            </a:r>
            <a:endParaRPr lang="en-GB" b="1" dirty="0">
              <a:solidFill>
                <a:schemeClr val="accent5">
                  <a:lumMod val="50000"/>
                </a:schemeClr>
              </a:solidFill>
              <a:latin typeface="Arial" panose="020B0604020202020204" pitchFamily="34" charset="0"/>
              <a:cs typeface="Arial" panose="020B0604020202020204" pitchFamily="34" charset="0"/>
            </a:endParaRPr>
          </a:p>
        </p:txBody>
      </p:sp>
      <p:sp>
        <p:nvSpPr>
          <p:cNvPr id="8" name="Text Placeholder 7"/>
          <p:cNvSpPr>
            <a:spLocks noGrp="1"/>
          </p:cNvSpPr>
          <p:nvPr>
            <p:ph type="body" idx="1"/>
          </p:nvPr>
        </p:nvSpPr>
        <p:spPr>
          <a:xfrm>
            <a:off x="1239813" y="3514642"/>
            <a:ext cx="10515600" cy="1500187"/>
          </a:xfrm>
        </p:spPr>
        <p:txBody>
          <a:bodyPr/>
          <a:lstStyle/>
          <a:p>
            <a:pPr algn="ctr"/>
            <a:r>
              <a:rPr lang="en-US" b="1" dirty="0" smtClean="0">
                <a:solidFill>
                  <a:srgbClr val="7030A0"/>
                </a:solidFill>
                <a:latin typeface="Century Gothic" panose="020B0502020202020204" pitchFamily="34" charset="0"/>
                <a:cs typeface="Arial" panose="020B0604020202020204" pitchFamily="34" charset="0"/>
              </a:rPr>
              <a:t> </a:t>
            </a:r>
            <a:r>
              <a:rPr lang="en-US" b="1" dirty="0">
                <a:solidFill>
                  <a:srgbClr val="7030A0"/>
                </a:solidFill>
                <a:latin typeface="Century Gothic" panose="020B0502020202020204" pitchFamily="34" charset="0"/>
                <a:cs typeface="Arial" panose="020B0604020202020204" pitchFamily="34" charset="0"/>
              </a:rPr>
              <a:t>Carolyn Harkness </a:t>
            </a:r>
            <a:r>
              <a:rPr lang="en-US" b="1" dirty="0" smtClean="0">
                <a:solidFill>
                  <a:srgbClr val="7030A0"/>
                </a:solidFill>
                <a:latin typeface="Century Gothic" panose="020B0502020202020204" pitchFamily="34" charset="0"/>
                <a:cs typeface="Arial" panose="020B0604020202020204" pitchFamily="34" charset="0"/>
              </a:rPr>
              <a:t>Jane </a:t>
            </a:r>
            <a:r>
              <a:rPr lang="en-US" b="1" dirty="0">
                <a:solidFill>
                  <a:srgbClr val="7030A0"/>
                </a:solidFill>
                <a:latin typeface="Century Gothic" panose="020B0502020202020204" pitchFamily="34" charset="0"/>
                <a:cs typeface="Arial" panose="020B0604020202020204" pitchFamily="34" charset="0"/>
              </a:rPr>
              <a:t>W</a:t>
            </a:r>
            <a:r>
              <a:rPr lang="en-US" b="1" dirty="0" smtClean="0">
                <a:solidFill>
                  <a:srgbClr val="7030A0"/>
                </a:solidFill>
                <a:latin typeface="Century Gothic" panose="020B0502020202020204" pitchFamily="34" charset="0"/>
                <a:cs typeface="Arial" panose="020B0604020202020204" pitchFamily="34" charset="0"/>
              </a:rPr>
              <a:t>oodward</a:t>
            </a:r>
            <a:endParaRPr lang="en-US" b="1" dirty="0">
              <a:solidFill>
                <a:srgbClr val="7030A0"/>
              </a:solidFill>
              <a:latin typeface="Century Gothic" panose="020B0502020202020204" pitchFamily="34" charset="0"/>
              <a:cs typeface="Arial" panose="020B0604020202020204" pitchFamily="34" charset="0"/>
            </a:endParaRPr>
          </a:p>
          <a:p>
            <a:pPr algn="ctr"/>
            <a:r>
              <a:rPr lang="en-US" b="1" dirty="0" smtClean="0">
                <a:solidFill>
                  <a:srgbClr val="7030A0"/>
                </a:solidFill>
                <a:latin typeface="Century Gothic" panose="020B0502020202020204" pitchFamily="34" charset="0"/>
                <a:cs typeface="Arial" panose="020B0604020202020204" pitchFamily="34" charset="0"/>
              </a:rPr>
              <a:t>23</a:t>
            </a:r>
            <a:r>
              <a:rPr lang="en-US" b="1" baseline="30000" dirty="0" smtClean="0">
                <a:solidFill>
                  <a:srgbClr val="7030A0"/>
                </a:solidFill>
                <a:latin typeface="Century Gothic" panose="020B0502020202020204" pitchFamily="34" charset="0"/>
                <a:cs typeface="Arial" panose="020B0604020202020204" pitchFamily="34" charset="0"/>
              </a:rPr>
              <a:t>rd</a:t>
            </a:r>
            <a:r>
              <a:rPr lang="en-US" b="1" dirty="0" smtClean="0">
                <a:solidFill>
                  <a:srgbClr val="7030A0"/>
                </a:solidFill>
                <a:latin typeface="Century Gothic" panose="020B0502020202020204" pitchFamily="34" charset="0"/>
                <a:cs typeface="Arial" panose="020B0604020202020204" pitchFamily="34" charset="0"/>
              </a:rPr>
              <a:t> April 2021 </a:t>
            </a:r>
            <a:endParaRPr lang="en-US" b="1" dirty="0">
              <a:solidFill>
                <a:srgbClr val="7030A0"/>
              </a:solidFill>
              <a:latin typeface="Century Gothic" panose="020B0502020202020204" pitchFamily="34" charset="0"/>
              <a:cs typeface="Arial" panose="020B0604020202020204" pitchFamily="34" charset="0"/>
            </a:endParaRPr>
          </a:p>
          <a:p>
            <a:endParaRPr lang="en-GB" dirty="0"/>
          </a:p>
        </p:txBody>
      </p:sp>
      <p:pic>
        <p:nvPicPr>
          <p:cNvPr id="9"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047513" y="5132213"/>
            <a:ext cx="1599912" cy="1389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4105" y="5255401"/>
            <a:ext cx="1143508" cy="1143508"/>
          </a:xfrm>
          <a:prstGeom prst="rect">
            <a:avLst/>
          </a:prstGeom>
        </p:spPr>
      </p:pic>
    </p:spTree>
    <p:extLst>
      <p:ext uri="{BB962C8B-B14F-4D97-AF65-F5344CB8AC3E}">
        <p14:creationId xmlns:p14="http://schemas.microsoft.com/office/powerpoint/2010/main" val="977480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7030A0"/>
                </a:solidFill>
                <a:latin typeface="Century Gothic" panose="020B0502020202020204" pitchFamily="34" charset="0"/>
              </a:rPr>
              <a:t>Consistency of practise is key. Leadership… priority… ownership</a:t>
            </a:r>
            <a:r>
              <a:rPr lang="en-GB" b="1" dirty="0">
                <a:latin typeface="Century Gothic" panose="020B0502020202020204" pitchFamily="34" charset="0"/>
              </a:rPr>
              <a:t/>
            </a:r>
            <a:br>
              <a:rPr lang="en-GB" b="1" dirty="0">
                <a:latin typeface="Century Gothic" panose="020B0502020202020204" pitchFamily="34" charset="0"/>
              </a:rPr>
            </a:br>
            <a:endParaRPr lang="en-GB" b="1" dirty="0">
              <a:latin typeface="Century Gothic" panose="020B0502020202020204" pitchFamily="34" charset="0"/>
            </a:endParaRPr>
          </a:p>
        </p:txBody>
      </p:sp>
      <p:sp>
        <p:nvSpPr>
          <p:cNvPr id="3" name="Content Placeholder 2"/>
          <p:cNvSpPr>
            <a:spLocks noGrp="1"/>
          </p:cNvSpPr>
          <p:nvPr>
            <p:ph idx="1"/>
          </p:nvPr>
        </p:nvSpPr>
        <p:spPr/>
        <p:txBody>
          <a:bodyPr>
            <a:normAutofit fontScale="85000" lnSpcReduction="10000"/>
          </a:bodyPr>
          <a:lstStyle/>
          <a:p>
            <a:r>
              <a:rPr lang="en-GB" b="1" dirty="0" smtClean="0">
                <a:solidFill>
                  <a:srgbClr val="7030A0"/>
                </a:solidFill>
              </a:rPr>
              <a:t>Half termly actions</a:t>
            </a:r>
          </a:p>
          <a:p>
            <a:r>
              <a:rPr lang="en-GB" dirty="0" smtClean="0">
                <a:latin typeface="Century Gothic" panose="020B0502020202020204" pitchFamily="34" charset="0"/>
              </a:rPr>
              <a:t>Data analysis and report. Group data. Prioritise for next half term.</a:t>
            </a:r>
          </a:p>
          <a:p>
            <a:r>
              <a:rPr lang="en-GB" dirty="0" smtClean="0">
                <a:latin typeface="Century Gothic" panose="020B0502020202020204" pitchFamily="34" charset="0"/>
              </a:rPr>
              <a:t>Work out how many children can come out of PA by when??</a:t>
            </a:r>
          </a:p>
          <a:p>
            <a:r>
              <a:rPr lang="en-GB" dirty="0" smtClean="0">
                <a:latin typeface="Century Gothic" panose="020B0502020202020204" pitchFamily="34" charset="0"/>
              </a:rPr>
              <a:t>Plan your next incentive</a:t>
            </a:r>
          </a:p>
          <a:p>
            <a:r>
              <a:rPr lang="en-GB" dirty="0" smtClean="0">
                <a:latin typeface="Century Gothic" panose="020B0502020202020204" pitchFamily="34" charset="0"/>
              </a:rPr>
              <a:t>Drip, </a:t>
            </a:r>
            <a:r>
              <a:rPr lang="en-GB" dirty="0" err="1" smtClean="0">
                <a:latin typeface="Century Gothic" panose="020B0502020202020204" pitchFamily="34" charset="0"/>
              </a:rPr>
              <a:t>drip,drip</a:t>
            </a:r>
            <a:r>
              <a:rPr lang="en-GB" dirty="0" smtClean="0">
                <a:latin typeface="Century Gothic" panose="020B0502020202020204" pitchFamily="34" charset="0"/>
              </a:rPr>
              <a:t> attendance message. All staff … every day!</a:t>
            </a:r>
          </a:p>
          <a:p>
            <a:r>
              <a:rPr lang="en-GB" dirty="0" smtClean="0">
                <a:latin typeface="Century Gothic" panose="020B0502020202020204" pitchFamily="34" charset="0"/>
              </a:rPr>
              <a:t>Share data analysis</a:t>
            </a:r>
          </a:p>
          <a:p>
            <a:r>
              <a:rPr lang="en-GB" dirty="0" smtClean="0">
                <a:latin typeface="Century Gothic" panose="020B0502020202020204" pitchFamily="34" charset="0"/>
              </a:rPr>
              <a:t>Challenge staff to improve it! Some competitive spirit can be fun!</a:t>
            </a:r>
          </a:p>
          <a:p>
            <a:endParaRPr lang="en-GB" dirty="0"/>
          </a:p>
        </p:txBody>
      </p:sp>
      <p:pic>
        <p:nvPicPr>
          <p:cNvPr id="4" name="Picture 3" descr="C:\Users\Staff\Downloads\LLP Logo Smal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50437" y="5236326"/>
            <a:ext cx="1703362" cy="1431759"/>
          </a:xfrm>
          <a:prstGeom prst="rect">
            <a:avLst/>
          </a:prstGeom>
          <a:noFill/>
          <a:ln>
            <a:noFill/>
          </a:ln>
        </p:spPr>
      </p:pic>
    </p:spTree>
    <p:extLst>
      <p:ext uri="{BB962C8B-B14F-4D97-AF65-F5344CB8AC3E}">
        <p14:creationId xmlns:p14="http://schemas.microsoft.com/office/powerpoint/2010/main" val="714672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Century Gothic" panose="020B0502020202020204" pitchFamily="34" charset="0"/>
              </a:rPr>
              <a:t>What works…</a:t>
            </a:r>
            <a:endParaRPr lang="en-GB" b="1" dirty="0">
              <a:solidFill>
                <a:srgbClr val="7030A0"/>
              </a:solidFill>
              <a:latin typeface="Century Gothic" panose="020B0502020202020204" pitchFamily="34" charset="0"/>
            </a:endParaRPr>
          </a:p>
        </p:txBody>
      </p:sp>
      <p:sp>
        <p:nvSpPr>
          <p:cNvPr id="3" name="Content Placeholder 2"/>
          <p:cNvSpPr>
            <a:spLocks noGrp="1"/>
          </p:cNvSpPr>
          <p:nvPr>
            <p:ph idx="1"/>
          </p:nvPr>
        </p:nvSpPr>
        <p:spPr>
          <a:xfrm>
            <a:off x="838200" y="1308294"/>
            <a:ext cx="10515600" cy="4360985"/>
          </a:xfrm>
        </p:spPr>
        <p:txBody>
          <a:bodyPr>
            <a:normAutofit fontScale="40000" lnSpcReduction="20000"/>
          </a:bodyPr>
          <a:lstStyle/>
          <a:p>
            <a:r>
              <a:rPr lang="en-GB" sz="5100" dirty="0">
                <a:latin typeface="Century Gothic" panose="020B0502020202020204" pitchFamily="34" charset="0"/>
                <a:cs typeface="Arial" panose="020B0604020202020204" pitchFamily="34" charset="0"/>
              </a:rPr>
              <a:t>Effectiveness of Strategies to improve attendance and reduce PA</a:t>
            </a:r>
            <a:r>
              <a:rPr lang="en-GB" sz="5100" dirty="0" smtClean="0">
                <a:latin typeface="Century Gothic" panose="020B0502020202020204" pitchFamily="34" charset="0"/>
                <a:cs typeface="Arial" panose="020B0604020202020204" pitchFamily="34" charset="0"/>
              </a:rPr>
              <a:t>.</a:t>
            </a:r>
          </a:p>
          <a:p>
            <a:pPr lvl="1"/>
            <a:r>
              <a:rPr lang="en-GB" sz="5100" dirty="0" smtClean="0">
                <a:latin typeface="Century Gothic" panose="020B0502020202020204" pitchFamily="34" charset="0"/>
                <a:cs typeface="Arial" panose="020B0604020202020204" pitchFamily="34" charset="0"/>
              </a:rPr>
              <a:t>If it is not working …stop! What works well in my school might not work for you.</a:t>
            </a:r>
          </a:p>
          <a:p>
            <a:pPr lvl="1"/>
            <a:r>
              <a:rPr lang="en-GB" sz="5100" dirty="0" smtClean="0">
                <a:latin typeface="Century Gothic" panose="020B0502020202020204" pitchFamily="34" charset="0"/>
                <a:cs typeface="Arial" panose="020B0604020202020204" pitchFamily="34" charset="0"/>
              </a:rPr>
              <a:t>Visits to homes</a:t>
            </a:r>
            <a:endParaRPr lang="en-GB" sz="5100" dirty="0">
              <a:latin typeface="Century Gothic" panose="020B0502020202020204" pitchFamily="34" charset="0"/>
              <a:cs typeface="Arial" panose="020B0604020202020204" pitchFamily="34" charset="0"/>
            </a:endParaRPr>
          </a:p>
          <a:p>
            <a:pPr marL="68580" indent="0">
              <a:buNone/>
            </a:pPr>
            <a:r>
              <a:rPr lang="en-GB" sz="5100" dirty="0">
                <a:latin typeface="Century Gothic" panose="020B0502020202020204" pitchFamily="34" charset="0"/>
                <a:cs typeface="Arial" panose="020B0604020202020204" pitchFamily="34" charset="0"/>
              </a:rPr>
              <a:t> </a:t>
            </a:r>
          </a:p>
          <a:p>
            <a:r>
              <a:rPr lang="en-GB" sz="5100" dirty="0">
                <a:latin typeface="Century Gothic" panose="020B0502020202020204" pitchFamily="34" charset="0"/>
                <a:cs typeface="Arial" panose="020B0604020202020204" pitchFamily="34" charset="0"/>
              </a:rPr>
              <a:t>Relationship and Engagement with all stakeholders</a:t>
            </a:r>
            <a:r>
              <a:rPr lang="en-GB" sz="5100" dirty="0" smtClean="0">
                <a:latin typeface="Century Gothic" panose="020B0502020202020204" pitchFamily="34" charset="0"/>
                <a:cs typeface="Arial" panose="020B0604020202020204" pitchFamily="34" charset="0"/>
              </a:rPr>
              <a:t>.</a:t>
            </a:r>
          </a:p>
          <a:p>
            <a:pPr lvl="1"/>
            <a:r>
              <a:rPr lang="en-GB" sz="5100" dirty="0" smtClean="0">
                <a:latin typeface="Century Gothic" panose="020B0502020202020204" pitchFamily="34" charset="0"/>
                <a:cs typeface="Arial" panose="020B0604020202020204" pitchFamily="34" charset="0"/>
              </a:rPr>
              <a:t>Complaints do happen. Stick to procedures.</a:t>
            </a:r>
            <a:endParaRPr lang="en-GB" sz="5100" dirty="0">
              <a:latin typeface="Century Gothic" panose="020B0502020202020204" pitchFamily="34" charset="0"/>
              <a:cs typeface="Arial" panose="020B0604020202020204" pitchFamily="34" charset="0"/>
            </a:endParaRPr>
          </a:p>
          <a:p>
            <a:pPr marL="68580" indent="0">
              <a:buNone/>
            </a:pPr>
            <a:endParaRPr lang="en-GB" sz="5100" dirty="0">
              <a:latin typeface="Century Gothic" panose="020B0502020202020204" pitchFamily="34" charset="0"/>
              <a:cs typeface="Arial" panose="020B0604020202020204" pitchFamily="34" charset="0"/>
            </a:endParaRPr>
          </a:p>
          <a:p>
            <a:r>
              <a:rPr lang="en-GB" sz="5100" dirty="0">
                <a:latin typeface="Century Gothic" panose="020B0502020202020204" pitchFamily="34" charset="0"/>
                <a:cs typeface="Arial" panose="020B0604020202020204" pitchFamily="34" charset="0"/>
              </a:rPr>
              <a:t>Use of Data</a:t>
            </a:r>
            <a:r>
              <a:rPr lang="en-GB" sz="5100" dirty="0" smtClean="0">
                <a:latin typeface="Century Gothic" panose="020B0502020202020204" pitchFamily="34" charset="0"/>
                <a:cs typeface="Arial" panose="020B0604020202020204" pitchFamily="34" charset="0"/>
              </a:rPr>
              <a:t>. How ? Change your year to support attendance. (half days </a:t>
            </a:r>
            <a:r>
              <a:rPr lang="en-GB" sz="5100" dirty="0" err="1" smtClean="0">
                <a:latin typeface="Century Gothic" panose="020B0502020202020204" pitchFamily="34" charset="0"/>
                <a:cs typeface="Arial" panose="020B0604020202020204" pitchFamily="34" charset="0"/>
              </a:rPr>
              <a:t>etc</a:t>
            </a:r>
            <a:r>
              <a:rPr lang="en-GB" sz="5100" dirty="0" smtClean="0">
                <a:latin typeface="Century Gothic" panose="020B0502020202020204" pitchFamily="34" charset="0"/>
                <a:cs typeface="Arial" panose="020B0604020202020204" pitchFamily="34" charset="0"/>
              </a:rPr>
              <a:t>)</a:t>
            </a:r>
          </a:p>
          <a:p>
            <a:pPr lvl="1"/>
            <a:r>
              <a:rPr lang="en-GB" sz="5100" dirty="0" smtClean="0">
                <a:latin typeface="Century Gothic" panose="020B0502020202020204" pitchFamily="34" charset="0"/>
                <a:cs typeface="Arial" panose="020B0604020202020204" pitchFamily="34" charset="0"/>
              </a:rPr>
              <a:t>Daily</a:t>
            </a:r>
          </a:p>
          <a:p>
            <a:pPr lvl="1"/>
            <a:r>
              <a:rPr lang="en-GB" sz="5100" dirty="0" smtClean="0">
                <a:latin typeface="Century Gothic" panose="020B0502020202020204" pitchFamily="34" charset="0"/>
                <a:cs typeface="Arial" panose="020B0604020202020204" pitchFamily="34" charset="0"/>
              </a:rPr>
              <a:t>Weekly</a:t>
            </a:r>
          </a:p>
          <a:p>
            <a:pPr lvl="1"/>
            <a:r>
              <a:rPr lang="en-GB" sz="5100" dirty="0" smtClean="0">
                <a:latin typeface="Century Gothic" panose="020B0502020202020204" pitchFamily="34" charset="0"/>
                <a:cs typeface="Arial" panose="020B0604020202020204" pitchFamily="34" charset="0"/>
              </a:rPr>
              <a:t>Half termly</a:t>
            </a:r>
            <a:endParaRPr lang="en-GB" sz="5100" dirty="0">
              <a:latin typeface="Century Gothic" panose="020B0502020202020204" pitchFamily="34" charset="0"/>
              <a:cs typeface="Arial" panose="020B0604020202020204" pitchFamily="34" charset="0"/>
            </a:endParaRPr>
          </a:p>
          <a:p>
            <a:pPr marL="68580" indent="0">
              <a:buNone/>
            </a:pPr>
            <a:endParaRPr lang="en-GB" sz="5100" dirty="0">
              <a:latin typeface="Century Gothic" panose="020B0502020202020204" pitchFamily="34" charset="0"/>
              <a:cs typeface="Arial" panose="020B0604020202020204" pitchFamily="34" charset="0"/>
            </a:endParaRPr>
          </a:p>
          <a:p>
            <a:r>
              <a:rPr lang="en-GB" sz="5100" dirty="0">
                <a:latin typeface="Century Gothic" panose="020B0502020202020204" pitchFamily="34" charset="0"/>
                <a:cs typeface="Arial" panose="020B0604020202020204" pitchFamily="34" charset="0"/>
              </a:rPr>
              <a:t>Quality of Provision </a:t>
            </a:r>
            <a:endParaRPr lang="en-GB" sz="5100" dirty="0" smtClean="0">
              <a:latin typeface="Century Gothic" panose="020B0502020202020204" pitchFamily="34" charset="0"/>
              <a:cs typeface="Arial" panose="020B0604020202020204" pitchFamily="34" charset="0"/>
            </a:endParaRPr>
          </a:p>
          <a:p>
            <a:pPr lvl="1"/>
            <a:r>
              <a:rPr lang="en-GB" sz="5100" dirty="0" smtClean="0">
                <a:latin typeface="Century Gothic" panose="020B0502020202020204" pitchFamily="34" charset="0"/>
                <a:cs typeface="Arial" panose="020B0604020202020204" pitchFamily="34" charset="0"/>
              </a:rPr>
              <a:t>Could any poor attendance be linked to provision? </a:t>
            </a:r>
          </a:p>
          <a:p>
            <a:endParaRPr lang="en-GB" sz="5100" dirty="0">
              <a:solidFill>
                <a:srgbClr val="7030A0"/>
              </a:solidFill>
              <a:latin typeface="Arial" panose="020B0604020202020204" pitchFamily="34" charset="0"/>
              <a:cs typeface="Arial" panose="020B0604020202020204" pitchFamily="34" charset="0"/>
            </a:endParaRPr>
          </a:p>
          <a:p>
            <a:endParaRPr lang="en-GB" dirty="0"/>
          </a:p>
        </p:txBody>
      </p:sp>
      <p:pic>
        <p:nvPicPr>
          <p:cNvPr id="4" name="Picture 3" descr="C:\Users\Staff\Downloads\LLP Logo Smal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9759" y="5359792"/>
            <a:ext cx="1844039" cy="1252656"/>
          </a:xfrm>
          <a:prstGeom prst="rect">
            <a:avLst/>
          </a:prstGeom>
          <a:noFill/>
          <a:ln>
            <a:noFill/>
          </a:ln>
        </p:spPr>
      </p:pic>
    </p:spTree>
    <p:extLst>
      <p:ext uri="{BB962C8B-B14F-4D97-AF65-F5344CB8AC3E}">
        <p14:creationId xmlns:p14="http://schemas.microsoft.com/office/powerpoint/2010/main" val="4265745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
            </a:r>
            <a:br>
              <a:rPr lang="en-GB" b="1" dirty="0"/>
            </a:br>
            <a:r>
              <a:rPr lang="en-GB" b="1" dirty="0" smtClean="0"/>
              <a:t/>
            </a:r>
            <a:br>
              <a:rPr lang="en-GB" b="1" dirty="0" smtClean="0"/>
            </a:br>
            <a:r>
              <a:rPr lang="en-GB" dirty="0"/>
              <a:t/>
            </a:r>
            <a:br>
              <a:rPr lang="en-GB" dirty="0"/>
            </a:br>
            <a:r>
              <a:rPr lang="en-GB" b="1" dirty="0"/>
              <a:t> </a:t>
            </a:r>
            <a:r>
              <a:rPr lang="en-GB" dirty="0"/>
              <a:t/>
            </a:r>
            <a:br>
              <a:rPr lang="en-GB" dirty="0"/>
            </a:br>
            <a:r>
              <a:rPr lang="en-GB" b="1" dirty="0" smtClean="0">
                <a:solidFill>
                  <a:srgbClr val="7030A0"/>
                </a:solidFill>
                <a:latin typeface="Century Gothic" panose="020B0502020202020204" pitchFamily="34" charset="0"/>
              </a:rPr>
              <a:t>Making </a:t>
            </a:r>
            <a:r>
              <a:rPr lang="en-GB" b="1" dirty="0">
                <a:solidFill>
                  <a:srgbClr val="7030A0"/>
                </a:solidFill>
                <a:latin typeface="Century Gothic" panose="020B0502020202020204" pitchFamily="34" charset="0"/>
              </a:rPr>
              <a:t>a difference from day one: </a:t>
            </a:r>
            <a:br>
              <a:rPr lang="en-GB" b="1" dirty="0">
                <a:solidFill>
                  <a:srgbClr val="7030A0"/>
                </a:solidFill>
                <a:latin typeface="Century Gothic" panose="020B0502020202020204" pitchFamily="34" charset="0"/>
              </a:rPr>
            </a:br>
            <a:r>
              <a:rPr lang="en-GB" b="1" dirty="0">
                <a:solidFill>
                  <a:srgbClr val="7030A0"/>
                </a:solidFill>
                <a:latin typeface="Century Gothic" panose="020B0502020202020204" pitchFamily="34" charset="0"/>
              </a:rPr>
              <a:t>Top Tips</a:t>
            </a:r>
            <a:r>
              <a:rPr lang="en-GB" dirty="0"/>
              <a:t/>
            </a:r>
            <a:br>
              <a:rPr lang="en-GB" dirty="0"/>
            </a:br>
            <a:r>
              <a:rPr lang="en-GB" dirty="0"/>
              <a:t/>
            </a:r>
            <a:br>
              <a:rPr lang="en-GB" dirty="0"/>
            </a:br>
            <a:r>
              <a:rPr lang="en-GB" b="1" dirty="0"/>
              <a:t> </a:t>
            </a:r>
            <a:r>
              <a:rPr lang="en-GB" dirty="0"/>
              <a:t/>
            </a:r>
            <a:br>
              <a:rPr lang="en-GB" dirty="0"/>
            </a:br>
            <a:r>
              <a:rPr lang="en-GB" dirty="0"/>
              <a:t> </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pPr lvl="0"/>
            <a:r>
              <a:rPr lang="en-GB" dirty="0">
                <a:latin typeface="Century Gothic" panose="020B0502020202020204" pitchFamily="34" charset="0"/>
              </a:rPr>
              <a:t>Ensure every member of staff in the school is aware of their responsibility in relation to attendance</a:t>
            </a:r>
            <a:r>
              <a:rPr lang="en-GB" dirty="0" smtClean="0">
                <a:latin typeface="Century Gothic" panose="020B0502020202020204" pitchFamily="34" charset="0"/>
              </a:rPr>
              <a:t>.</a:t>
            </a:r>
            <a:r>
              <a:rPr lang="en-GB" dirty="0">
                <a:latin typeface="Century Gothic" panose="020B0502020202020204" pitchFamily="34" charset="0"/>
              </a:rPr>
              <a:t> </a:t>
            </a:r>
          </a:p>
          <a:p>
            <a:pPr lvl="0"/>
            <a:r>
              <a:rPr lang="en-GB" dirty="0">
                <a:latin typeface="Century Gothic" panose="020B0502020202020204" pitchFamily="34" charset="0"/>
              </a:rPr>
              <a:t>Make all staff aware that attendance is a safeguarding issue</a:t>
            </a:r>
            <a:r>
              <a:rPr lang="en-GB" dirty="0" smtClean="0">
                <a:latin typeface="Century Gothic" panose="020B0502020202020204" pitchFamily="34" charset="0"/>
              </a:rPr>
              <a:t>.</a:t>
            </a:r>
            <a:r>
              <a:rPr lang="en-GB" dirty="0">
                <a:latin typeface="Century Gothic" panose="020B0502020202020204" pitchFamily="34" charset="0"/>
              </a:rPr>
              <a:t> </a:t>
            </a:r>
          </a:p>
          <a:p>
            <a:pPr lvl="0"/>
            <a:r>
              <a:rPr lang="en-GB" dirty="0">
                <a:latin typeface="Century Gothic" panose="020B0502020202020204" pitchFamily="34" charset="0"/>
              </a:rPr>
              <a:t>Carry out training and produce "user friendly" guidance so that all staff are giving the right messages</a:t>
            </a:r>
            <a:r>
              <a:rPr lang="en-GB" dirty="0" smtClean="0">
                <a:latin typeface="Century Gothic" panose="020B0502020202020204" pitchFamily="34" charset="0"/>
              </a:rPr>
              <a:t>.</a:t>
            </a:r>
          </a:p>
          <a:p>
            <a:pPr lvl="0"/>
            <a:r>
              <a:rPr lang="en-GB" dirty="0">
                <a:latin typeface="Century Gothic" panose="020B0502020202020204" pitchFamily="34" charset="0"/>
              </a:rPr>
              <a:t>Get pupils and parents involved in coming up with ideas for rewards that do not cost anything</a:t>
            </a:r>
            <a:r>
              <a:rPr lang="en-GB" dirty="0" smtClean="0">
                <a:latin typeface="Century Gothic" panose="020B0502020202020204" pitchFamily="34" charset="0"/>
              </a:rPr>
              <a:t>.(Time)</a:t>
            </a:r>
            <a:endParaRPr lang="en-GB" dirty="0">
              <a:latin typeface="Century Gothic" panose="020B0502020202020204" pitchFamily="34" charset="0"/>
            </a:endParaRPr>
          </a:p>
          <a:p>
            <a:pPr lvl="0"/>
            <a:r>
              <a:rPr lang="en-GB" dirty="0">
                <a:latin typeface="Century Gothic" panose="020B0502020202020204" pitchFamily="34" charset="0"/>
              </a:rPr>
              <a:t>First day response must happen every day for all pupils.</a:t>
            </a:r>
          </a:p>
          <a:p>
            <a:pPr lvl="0"/>
            <a:endParaRPr lang="en-GB" dirty="0"/>
          </a:p>
          <a:p>
            <a:endParaRPr lang="en-GB" dirty="0"/>
          </a:p>
        </p:txBody>
      </p:sp>
      <p:pic>
        <p:nvPicPr>
          <p:cNvPr id="4" name="Picture 3" descr="C:\Users\Staff\Downloads\LLP Logo Smal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22302" y="5236326"/>
            <a:ext cx="1731498" cy="1234811"/>
          </a:xfrm>
          <a:prstGeom prst="rect">
            <a:avLst/>
          </a:prstGeom>
          <a:noFill/>
          <a:ln>
            <a:noFill/>
          </a:ln>
        </p:spPr>
      </p:pic>
    </p:spTree>
    <p:extLst>
      <p:ext uri="{BB962C8B-B14F-4D97-AF65-F5344CB8AC3E}">
        <p14:creationId xmlns:p14="http://schemas.microsoft.com/office/powerpoint/2010/main" val="2273123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7030A0"/>
                </a:solidFill>
                <a:latin typeface="Century Gothic" panose="020B0502020202020204" pitchFamily="34" charset="0"/>
              </a:rPr>
              <a:t>Making a difference from day one: </a:t>
            </a:r>
            <a:br>
              <a:rPr lang="en-GB" b="1" dirty="0" smtClean="0">
                <a:solidFill>
                  <a:srgbClr val="7030A0"/>
                </a:solidFill>
                <a:latin typeface="Century Gothic" panose="020B0502020202020204" pitchFamily="34" charset="0"/>
              </a:rPr>
            </a:br>
            <a:r>
              <a:rPr lang="en-GB" b="1" dirty="0" smtClean="0">
                <a:solidFill>
                  <a:srgbClr val="7030A0"/>
                </a:solidFill>
                <a:latin typeface="Century Gothic" panose="020B0502020202020204" pitchFamily="34" charset="0"/>
              </a:rPr>
              <a:t>Top Tips continued….</a:t>
            </a:r>
            <a:r>
              <a:rPr lang="en-GB" b="1" dirty="0">
                <a:solidFill>
                  <a:srgbClr val="7030A0"/>
                </a:solidFill>
                <a:latin typeface="Century Gothic" panose="020B0502020202020204" pitchFamily="34" charset="0"/>
              </a:rPr>
              <a:t/>
            </a:r>
            <a:br>
              <a:rPr lang="en-GB" b="1" dirty="0">
                <a:solidFill>
                  <a:srgbClr val="7030A0"/>
                </a:solidFill>
                <a:latin typeface="Century Gothic" panose="020B0502020202020204" pitchFamily="34" charset="0"/>
              </a:rPr>
            </a:br>
            <a:endParaRPr lang="en-GB" b="1" dirty="0">
              <a:solidFill>
                <a:srgbClr val="7030A0"/>
              </a:solidFill>
              <a:latin typeface="Century Gothic" panose="020B0502020202020204" pitchFamily="34" charset="0"/>
            </a:endParaRPr>
          </a:p>
        </p:txBody>
      </p:sp>
      <p:sp>
        <p:nvSpPr>
          <p:cNvPr id="3" name="Content Placeholder 2"/>
          <p:cNvSpPr>
            <a:spLocks noGrp="1"/>
          </p:cNvSpPr>
          <p:nvPr>
            <p:ph idx="1"/>
          </p:nvPr>
        </p:nvSpPr>
        <p:spPr>
          <a:xfrm>
            <a:off x="838200" y="1406770"/>
            <a:ext cx="10515600" cy="4164036"/>
          </a:xfrm>
        </p:spPr>
        <p:txBody>
          <a:bodyPr>
            <a:normAutofit lnSpcReduction="10000"/>
          </a:bodyPr>
          <a:lstStyle/>
          <a:p>
            <a:pPr lvl="0"/>
            <a:r>
              <a:rPr lang="en-GB" sz="2400" dirty="0">
                <a:latin typeface="Century Gothic" panose="020B0502020202020204" pitchFamily="34" charset="0"/>
              </a:rPr>
              <a:t>Identify one aspect of absence that you are going to resource with staff and time in the short term to have a big impact e.g. punctuality to school, early home visits for potential persistently absent (PA) in first half term, high profile rewards, SLT meet every PA parent and put in plan</a:t>
            </a:r>
            <a:r>
              <a:rPr lang="en-GB" sz="2400" dirty="0" smtClean="0">
                <a:latin typeface="Century Gothic" panose="020B0502020202020204" pitchFamily="34" charset="0"/>
              </a:rPr>
              <a:t>.</a:t>
            </a:r>
          </a:p>
          <a:p>
            <a:pPr marL="0" lvl="0" indent="0">
              <a:buNone/>
            </a:pPr>
            <a:endParaRPr lang="en-GB" sz="2400" dirty="0">
              <a:latin typeface="Century Gothic" panose="020B0502020202020204" pitchFamily="34" charset="0"/>
            </a:endParaRPr>
          </a:p>
          <a:p>
            <a:pPr lvl="0"/>
            <a:r>
              <a:rPr lang="en-GB" sz="2400" dirty="0">
                <a:latin typeface="Century Gothic" panose="020B0502020202020204" pitchFamily="34" charset="0"/>
              </a:rPr>
              <a:t>Be tough, be consistent, no excuses, do not authorise absence unless you are happy it is legitimate</a:t>
            </a:r>
            <a:r>
              <a:rPr lang="en-GB" sz="2400" dirty="0" smtClean="0">
                <a:latin typeface="Century Gothic" panose="020B0502020202020204" pitchFamily="34" charset="0"/>
              </a:rPr>
              <a:t>.</a:t>
            </a:r>
          </a:p>
          <a:p>
            <a:pPr marL="0" lvl="0" indent="0">
              <a:buNone/>
            </a:pPr>
            <a:endParaRPr lang="en-GB" sz="2400" dirty="0">
              <a:latin typeface="Century Gothic" panose="020B0502020202020204" pitchFamily="34" charset="0"/>
            </a:endParaRPr>
          </a:p>
          <a:p>
            <a:pPr lvl="0"/>
            <a:r>
              <a:rPr lang="en-GB" sz="2400" dirty="0">
                <a:latin typeface="Century Gothic" panose="020B0502020202020204" pitchFamily="34" charset="0"/>
              </a:rPr>
              <a:t>Be honest and clear with parents and </a:t>
            </a:r>
            <a:r>
              <a:rPr lang="en-GB" sz="2400" b="1" dirty="0">
                <a:latin typeface="Century Gothic" panose="020B0502020202020204" pitchFamily="34" charset="0"/>
              </a:rPr>
              <a:t>do not shy away from difficult conversations, challenge the culture that disadvantages your pupils.</a:t>
            </a:r>
          </a:p>
          <a:p>
            <a:endParaRPr lang="en-GB" dirty="0"/>
          </a:p>
        </p:txBody>
      </p:sp>
      <p:pic>
        <p:nvPicPr>
          <p:cNvPr id="4" name="Picture 3" descr="C:\Users\Staff\Downloads\LLP Logo Smal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78571" y="5261317"/>
            <a:ext cx="1448973" cy="1351134"/>
          </a:xfrm>
          <a:prstGeom prst="rect">
            <a:avLst/>
          </a:prstGeom>
          <a:noFill/>
          <a:ln>
            <a:noFill/>
          </a:ln>
        </p:spPr>
      </p:pic>
    </p:spTree>
    <p:extLst>
      <p:ext uri="{BB962C8B-B14F-4D97-AF65-F5344CB8AC3E}">
        <p14:creationId xmlns:p14="http://schemas.microsoft.com/office/powerpoint/2010/main" val="2076775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fontScale="90000"/>
          </a:bodyPr>
          <a:lstStyle/>
          <a:p>
            <a:r>
              <a:rPr lang="en-GB" b="1" dirty="0">
                <a:solidFill>
                  <a:srgbClr val="7030A0"/>
                </a:solidFill>
                <a:latin typeface="Century Gothic" panose="020B0502020202020204" pitchFamily="34" charset="0"/>
              </a:rPr>
              <a:t>Making a difference from day one: </a:t>
            </a:r>
            <a:br>
              <a:rPr lang="en-GB" b="1" dirty="0">
                <a:solidFill>
                  <a:srgbClr val="7030A0"/>
                </a:solidFill>
                <a:latin typeface="Century Gothic" panose="020B0502020202020204" pitchFamily="34" charset="0"/>
              </a:rPr>
            </a:br>
            <a:r>
              <a:rPr lang="en-GB" b="1" dirty="0">
                <a:solidFill>
                  <a:srgbClr val="7030A0"/>
                </a:solidFill>
                <a:latin typeface="Century Gothic" panose="020B0502020202020204" pitchFamily="34" charset="0"/>
              </a:rPr>
              <a:t>Top </a:t>
            </a:r>
            <a:r>
              <a:rPr lang="en-GB" b="1" dirty="0" smtClean="0">
                <a:solidFill>
                  <a:srgbClr val="7030A0"/>
                </a:solidFill>
                <a:latin typeface="Century Gothic" panose="020B0502020202020204" pitchFamily="34" charset="0"/>
              </a:rPr>
              <a:t>Tips </a:t>
            </a:r>
            <a:r>
              <a:rPr lang="en-GB" b="1" dirty="0" err="1" smtClean="0">
                <a:solidFill>
                  <a:srgbClr val="7030A0"/>
                </a:solidFill>
                <a:latin typeface="Century Gothic" panose="020B0502020202020204" pitchFamily="34" charset="0"/>
              </a:rPr>
              <a:t>cont</a:t>
            </a:r>
            <a:r>
              <a:rPr lang="en-GB" b="1" dirty="0" smtClean="0">
                <a:solidFill>
                  <a:srgbClr val="7030A0"/>
                </a:solidFill>
                <a:latin typeface="Century Gothic" panose="020B0502020202020204" pitchFamily="34" charset="0"/>
              </a:rPr>
              <a:t>…</a:t>
            </a:r>
            <a:r>
              <a:rPr lang="en-GB" b="1" dirty="0">
                <a:solidFill>
                  <a:srgbClr val="7030A0"/>
                </a:solidFill>
                <a:latin typeface="Century Gothic" panose="020B0502020202020204" pitchFamily="34" charset="0"/>
              </a:rPr>
              <a:t/>
            </a:r>
            <a:br>
              <a:rPr lang="en-GB" b="1" dirty="0">
                <a:solidFill>
                  <a:srgbClr val="7030A0"/>
                </a:solidFill>
                <a:latin typeface="Century Gothic" panose="020B0502020202020204" pitchFamily="34" charset="0"/>
              </a:rPr>
            </a:br>
            <a:endParaRPr lang="en-GB" b="1" dirty="0">
              <a:solidFill>
                <a:srgbClr val="7030A0"/>
              </a:solidFill>
              <a:latin typeface="Century Gothic" panose="020B0502020202020204" pitchFamily="34" charset="0"/>
            </a:endParaRPr>
          </a:p>
        </p:txBody>
      </p:sp>
      <p:sp>
        <p:nvSpPr>
          <p:cNvPr id="3" name="Content Placeholder 2"/>
          <p:cNvSpPr>
            <a:spLocks noGrp="1"/>
          </p:cNvSpPr>
          <p:nvPr>
            <p:ph idx="1"/>
          </p:nvPr>
        </p:nvSpPr>
        <p:spPr/>
        <p:txBody>
          <a:bodyPr/>
          <a:lstStyle/>
          <a:p>
            <a:pPr lvl="0"/>
            <a:r>
              <a:rPr lang="en-GB" dirty="0">
                <a:latin typeface="Century Gothic" panose="020B0502020202020204" pitchFamily="34" charset="0"/>
              </a:rPr>
              <a:t>Drip, drip, drip the attendance message. Little and often. All staff, all day, every day</a:t>
            </a:r>
            <a:r>
              <a:rPr lang="en-GB" dirty="0" smtClean="0">
                <a:latin typeface="Century Gothic" panose="020B0502020202020204" pitchFamily="34" charset="0"/>
              </a:rPr>
              <a:t>.</a:t>
            </a:r>
            <a:r>
              <a:rPr lang="en-GB" dirty="0">
                <a:latin typeface="Century Gothic" panose="020B0502020202020204" pitchFamily="34" charset="0"/>
              </a:rPr>
              <a:t> </a:t>
            </a:r>
          </a:p>
          <a:p>
            <a:r>
              <a:rPr lang="en-GB" dirty="0">
                <a:latin typeface="Century Gothic" panose="020B0502020202020204" pitchFamily="34" charset="0"/>
              </a:rPr>
              <a:t>Welcome every pupil back with a smile and help them catch up</a:t>
            </a:r>
          </a:p>
        </p:txBody>
      </p:sp>
      <p:pic>
        <p:nvPicPr>
          <p:cNvPr id="4" name="Picture 3" descr="C:\Users\Staff\Downloads\LLP Logo Smal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28406" y="5359790"/>
            <a:ext cx="1758462" cy="1139483"/>
          </a:xfrm>
          <a:prstGeom prst="rect">
            <a:avLst/>
          </a:prstGeom>
          <a:noFill/>
          <a:ln>
            <a:noFill/>
          </a:ln>
        </p:spPr>
      </p:pic>
    </p:spTree>
    <p:extLst>
      <p:ext uri="{BB962C8B-B14F-4D97-AF65-F5344CB8AC3E}">
        <p14:creationId xmlns:p14="http://schemas.microsoft.com/office/powerpoint/2010/main" val="2382506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Century Gothic" panose="020B0502020202020204" pitchFamily="34" charset="0"/>
              </a:rPr>
              <a:t>Actions to be completed by next session</a:t>
            </a:r>
            <a:endParaRPr lang="en-GB" b="1" dirty="0">
              <a:solidFill>
                <a:srgbClr val="7030A0"/>
              </a:solidFill>
              <a:latin typeface="Century Gothic" panose="020B0502020202020204" pitchFamily="34" charset="0"/>
            </a:endParaRPr>
          </a:p>
        </p:txBody>
      </p:sp>
      <p:sp>
        <p:nvSpPr>
          <p:cNvPr id="3" name="Content Placeholder 2"/>
          <p:cNvSpPr>
            <a:spLocks noGrp="1"/>
          </p:cNvSpPr>
          <p:nvPr>
            <p:ph idx="1"/>
          </p:nvPr>
        </p:nvSpPr>
        <p:spPr/>
        <p:txBody>
          <a:bodyPr>
            <a:normAutofit fontScale="92500" lnSpcReduction="20000"/>
          </a:bodyPr>
          <a:lstStyle/>
          <a:p>
            <a:r>
              <a:rPr lang="en-GB" dirty="0" smtClean="0">
                <a:latin typeface="Century Gothic" panose="020B0502020202020204" pitchFamily="34" charset="0"/>
              </a:rPr>
              <a:t>Check policies and AMP</a:t>
            </a:r>
          </a:p>
          <a:p>
            <a:r>
              <a:rPr lang="en-GB" dirty="0" smtClean="0">
                <a:latin typeface="Century Gothic" panose="020B0502020202020204" pitchFamily="34" charset="0"/>
              </a:rPr>
              <a:t>Appoint an attendance Governor/link Governor</a:t>
            </a:r>
          </a:p>
          <a:p>
            <a:r>
              <a:rPr lang="en-GB" dirty="0" smtClean="0">
                <a:latin typeface="Century Gothic" panose="020B0502020202020204" pitchFamily="34" charset="0"/>
              </a:rPr>
              <a:t>Change, revisit or refresh all roles and responsibilities</a:t>
            </a:r>
          </a:p>
          <a:p>
            <a:r>
              <a:rPr lang="en-GB" dirty="0" smtClean="0">
                <a:latin typeface="Century Gothic" panose="020B0502020202020204" pitchFamily="34" charset="0"/>
              </a:rPr>
              <a:t>Set up attendance as a standing item at all meetings (Staff meetings, briefings, </a:t>
            </a:r>
            <a:r>
              <a:rPr lang="en-GB" dirty="0" err="1">
                <a:latin typeface="Century Gothic" panose="020B0502020202020204" pitchFamily="34" charset="0"/>
              </a:rPr>
              <a:t>S</a:t>
            </a:r>
            <a:r>
              <a:rPr lang="en-GB" dirty="0" err="1" smtClean="0">
                <a:latin typeface="Century Gothic" panose="020B0502020202020204" pitchFamily="34" charset="0"/>
              </a:rPr>
              <a:t>enco</a:t>
            </a:r>
            <a:r>
              <a:rPr lang="en-GB" dirty="0" smtClean="0">
                <a:latin typeface="Century Gothic" panose="020B0502020202020204" pitchFamily="34" charset="0"/>
              </a:rPr>
              <a:t> meetings, parent meetings)</a:t>
            </a:r>
          </a:p>
          <a:p>
            <a:r>
              <a:rPr lang="en-GB" dirty="0" smtClean="0">
                <a:latin typeface="Century Gothic" panose="020B0502020202020204" pitchFamily="34" charset="0"/>
              </a:rPr>
              <a:t>Launch an attendance initiative</a:t>
            </a:r>
          </a:p>
          <a:p>
            <a:r>
              <a:rPr lang="en-GB" dirty="0" smtClean="0">
                <a:latin typeface="Century Gothic" panose="020B0502020202020204" pitchFamily="34" charset="0"/>
              </a:rPr>
              <a:t>Over communicate all of the above to all stakeholders.</a:t>
            </a:r>
          </a:p>
          <a:p>
            <a:r>
              <a:rPr lang="en-GB" dirty="0" smtClean="0">
                <a:latin typeface="Century Gothic" panose="020B0502020202020204" pitchFamily="34" charset="0"/>
              </a:rPr>
              <a:t>Make attendance visible in your school.</a:t>
            </a:r>
            <a:endParaRPr lang="en-GB" dirty="0">
              <a:latin typeface="Century Gothic" panose="020B0502020202020204" pitchFamily="34" charset="0"/>
            </a:endParaRPr>
          </a:p>
        </p:txBody>
      </p:sp>
      <p:pic>
        <p:nvPicPr>
          <p:cNvPr id="4" name="Picture 3" descr="C:\Users\Staff\Downloads\LLP Logo Smal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22302" y="5236326"/>
            <a:ext cx="1589649" cy="1051931"/>
          </a:xfrm>
          <a:prstGeom prst="rect">
            <a:avLst/>
          </a:prstGeom>
          <a:noFill/>
          <a:ln>
            <a:noFill/>
          </a:ln>
        </p:spPr>
      </p:pic>
    </p:spTree>
    <p:extLst>
      <p:ext uri="{BB962C8B-B14F-4D97-AF65-F5344CB8AC3E}">
        <p14:creationId xmlns:p14="http://schemas.microsoft.com/office/powerpoint/2010/main" val="2718627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Your thoughts….</a:t>
            </a:r>
            <a:endParaRPr lang="en-GB" dirty="0">
              <a:solidFill>
                <a:srgbClr val="7030A0"/>
              </a:solidFill>
            </a:endParaRPr>
          </a:p>
        </p:txBody>
      </p:sp>
      <p:sp>
        <p:nvSpPr>
          <p:cNvPr id="3" name="Content Placeholder 2"/>
          <p:cNvSpPr>
            <a:spLocks noGrp="1"/>
          </p:cNvSpPr>
          <p:nvPr>
            <p:ph idx="1"/>
          </p:nvPr>
        </p:nvSpPr>
        <p:spPr/>
        <p:txBody>
          <a:bodyPr/>
          <a:lstStyle/>
          <a:p>
            <a:endParaRPr lang="en-GB"/>
          </a:p>
        </p:txBody>
      </p:sp>
      <p:pic>
        <p:nvPicPr>
          <p:cNvPr id="4" name="Picture 3" descr="C:\Users\Staff\Downloads\LLP Logo Smal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4676" y="5458265"/>
            <a:ext cx="1885072" cy="1111346"/>
          </a:xfrm>
          <a:prstGeom prst="rect">
            <a:avLst/>
          </a:prstGeom>
          <a:noFill/>
          <a:ln>
            <a:noFill/>
          </a:ln>
        </p:spPr>
      </p:pic>
    </p:spTree>
    <p:extLst>
      <p:ext uri="{BB962C8B-B14F-4D97-AF65-F5344CB8AC3E}">
        <p14:creationId xmlns:p14="http://schemas.microsoft.com/office/powerpoint/2010/main" val="1751465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094" y="94961"/>
            <a:ext cx="11357811" cy="597401"/>
          </a:xfrm>
        </p:spPr>
        <p:txBody>
          <a:bodyPr>
            <a:normAutofit fontScale="90000"/>
          </a:bodyPr>
          <a:lstStyle/>
          <a:p>
            <a:pPr algn="ctr"/>
            <a:r>
              <a:rPr lang="en-GB" b="1" dirty="0">
                <a:solidFill>
                  <a:srgbClr val="7030A0"/>
                </a:solidFill>
                <a:latin typeface="Century Gothic" panose="020B0502020202020204" pitchFamily="34" charset="0"/>
                <a:cs typeface="Arial" panose="020B0604020202020204" pitchFamily="34" charset="0"/>
              </a:rPr>
              <a:t>Diary Dates </a:t>
            </a:r>
          </a:p>
        </p:txBody>
      </p:sp>
      <p:sp>
        <p:nvSpPr>
          <p:cNvPr id="3" name="Content Placeholder 2"/>
          <p:cNvSpPr>
            <a:spLocks noGrp="1"/>
          </p:cNvSpPr>
          <p:nvPr>
            <p:ph idx="1"/>
          </p:nvPr>
        </p:nvSpPr>
        <p:spPr>
          <a:xfrm>
            <a:off x="417095" y="692363"/>
            <a:ext cx="11357810" cy="5687655"/>
          </a:xfrm>
        </p:spPr>
        <p:txBody>
          <a:bodyPr>
            <a:normAutofit/>
          </a:bodyPr>
          <a:lstStyle/>
          <a:p>
            <a:pPr marL="68580" indent="0">
              <a:buNone/>
            </a:pPr>
            <a:r>
              <a:rPr lang="en-GB" sz="2400" dirty="0" smtClean="0">
                <a:solidFill>
                  <a:srgbClr val="7030A0"/>
                </a:solidFill>
                <a:latin typeface="Century Gothic" panose="020B0502020202020204" pitchFamily="34" charset="0"/>
                <a:cs typeface="Arial" panose="020B0604020202020204" pitchFamily="34" charset="0"/>
              </a:rPr>
              <a:t>Link Network </a:t>
            </a:r>
            <a:r>
              <a:rPr lang="en-GB" sz="2400" dirty="0">
                <a:solidFill>
                  <a:srgbClr val="7030A0"/>
                </a:solidFill>
                <a:latin typeface="Century Gothic" panose="020B0502020202020204" pitchFamily="34" charset="0"/>
                <a:cs typeface="Arial" panose="020B0604020202020204" pitchFamily="34" charset="0"/>
              </a:rPr>
              <a:t>sessions: </a:t>
            </a:r>
          </a:p>
          <a:p>
            <a:r>
              <a:rPr lang="en-GB" sz="2400" baseline="30000" dirty="0" smtClean="0">
                <a:solidFill>
                  <a:srgbClr val="7030A0"/>
                </a:solidFill>
                <a:latin typeface="Century Gothic" panose="020B0502020202020204" pitchFamily="34" charset="0"/>
                <a:cs typeface="Arial" panose="020B0604020202020204" pitchFamily="34" charset="0"/>
              </a:rPr>
              <a:t>23rd</a:t>
            </a:r>
            <a:r>
              <a:rPr lang="en-GB" sz="2400" dirty="0" smtClean="0">
                <a:solidFill>
                  <a:srgbClr val="7030A0"/>
                </a:solidFill>
                <a:latin typeface="Century Gothic" panose="020B0502020202020204" pitchFamily="34" charset="0"/>
                <a:cs typeface="Arial" panose="020B0604020202020204" pitchFamily="34" charset="0"/>
              </a:rPr>
              <a:t> April  session 1- Leadership and management</a:t>
            </a:r>
            <a:endParaRPr lang="en-GB" sz="2400" dirty="0">
              <a:solidFill>
                <a:srgbClr val="7030A0"/>
              </a:solidFill>
              <a:latin typeface="Century Gothic" panose="020B0502020202020204" pitchFamily="34" charset="0"/>
              <a:cs typeface="Arial" panose="020B0604020202020204" pitchFamily="34" charset="0"/>
            </a:endParaRPr>
          </a:p>
          <a:p>
            <a:r>
              <a:rPr lang="en-GB" sz="2400" baseline="30000" dirty="0" smtClean="0">
                <a:solidFill>
                  <a:srgbClr val="7030A0"/>
                </a:solidFill>
                <a:latin typeface="Century Gothic" panose="020B0502020202020204" pitchFamily="34" charset="0"/>
                <a:cs typeface="Arial" panose="020B0604020202020204" pitchFamily="34" charset="0"/>
              </a:rPr>
              <a:t>7th </a:t>
            </a:r>
            <a:r>
              <a:rPr lang="en-GB" sz="2400" dirty="0" smtClean="0">
                <a:solidFill>
                  <a:srgbClr val="7030A0"/>
                </a:solidFill>
                <a:latin typeface="Century Gothic" panose="020B0502020202020204" pitchFamily="34" charset="0"/>
                <a:cs typeface="Arial" panose="020B0604020202020204" pitchFamily="34" charset="0"/>
              </a:rPr>
              <a:t> May  session 2- working with external partners to get best results</a:t>
            </a:r>
            <a:endParaRPr lang="en-GB" sz="2400" dirty="0">
              <a:solidFill>
                <a:srgbClr val="7030A0"/>
              </a:solidFill>
              <a:latin typeface="Century Gothic" panose="020B0502020202020204" pitchFamily="34" charset="0"/>
              <a:cs typeface="Arial" panose="020B0604020202020204" pitchFamily="34" charset="0"/>
            </a:endParaRPr>
          </a:p>
          <a:p>
            <a:r>
              <a:rPr lang="en-GB" sz="2400" dirty="0" smtClean="0">
                <a:solidFill>
                  <a:srgbClr val="7030A0"/>
                </a:solidFill>
                <a:latin typeface="Century Gothic" panose="020B0502020202020204" pitchFamily="34" charset="0"/>
                <a:cs typeface="Arial" panose="020B0604020202020204" pitchFamily="34" charset="0"/>
              </a:rPr>
              <a:t>21</a:t>
            </a:r>
            <a:r>
              <a:rPr lang="en-GB" sz="2400" baseline="30000" dirty="0" smtClean="0">
                <a:solidFill>
                  <a:srgbClr val="7030A0"/>
                </a:solidFill>
                <a:latin typeface="Century Gothic" panose="020B0502020202020204" pitchFamily="34" charset="0"/>
                <a:cs typeface="Arial" panose="020B0604020202020204" pitchFamily="34" charset="0"/>
              </a:rPr>
              <a:t>st</a:t>
            </a:r>
            <a:r>
              <a:rPr lang="en-GB" sz="2400" dirty="0" smtClean="0">
                <a:solidFill>
                  <a:srgbClr val="7030A0"/>
                </a:solidFill>
                <a:latin typeface="Century Gothic" panose="020B0502020202020204" pitchFamily="34" charset="0"/>
                <a:cs typeface="Arial" panose="020B0604020202020204" pitchFamily="34" charset="0"/>
              </a:rPr>
              <a:t> May session 3- Use of data</a:t>
            </a:r>
            <a:endParaRPr lang="en-GB" sz="2400" dirty="0">
              <a:solidFill>
                <a:srgbClr val="7030A0"/>
              </a:solidFill>
              <a:latin typeface="Century Gothic" panose="020B0502020202020204" pitchFamily="34" charset="0"/>
              <a:cs typeface="Arial" panose="020B0604020202020204" pitchFamily="34" charset="0"/>
            </a:endParaRPr>
          </a:p>
          <a:p>
            <a:r>
              <a:rPr lang="en-GB" sz="2400" dirty="0" smtClean="0">
                <a:solidFill>
                  <a:srgbClr val="7030A0"/>
                </a:solidFill>
                <a:latin typeface="Century Gothic" panose="020B0502020202020204" pitchFamily="34" charset="0"/>
                <a:cs typeface="Arial" panose="020B0604020202020204" pitchFamily="34" charset="0"/>
              </a:rPr>
              <a:t>18</a:t>
            </a:r>
            <a:r>
              <a:rPr lang="en-GB" sz="2400" baseline="30000" dirty="0" smtClean="0">
                <a:solidFill>
                  <a:srgbClr val="7030A0"/>
                </a:solidFill>
                <a:latin typeface="Century Gothic" panose="020B0502020202020204" pitchFamily="34" charset="0"/>
                <a:cs typeface="Arial" panose="020B0604020202020204" pitchFamily="34" charset="0"/>
              </a:rPr>
              <a:t>th</a:t>
            </a:r>
            <a:r>
              <a:rPr lang="en-GB" sz="2400" dirty="0" smtClean="0">
                <a:solidFill>
                  <a:srgbClr val="7030A0"/>
                </a:solidFill>
                <a:latin typeface="Century Gothic" panose="020B0502020202020204" pitchFamily="34" charset="0"/>
                <a:cs typeface="Arial" panose="020B0604020202020204" pitchFamily="34" charset="0"/>
              </a:rPr>
              <a:t> June session 4 – sharing good practise</a:t>
            </a:r>
            <a:endParaRPr lang="en-GB" sz="2400" dirty="0">
              <a:solidFill>
                <a:srgbClr val="7030A0"/>
              </a:solidFill>
              <a:latin typeface="Century Gothic" panose="020B0502020202020204" pitchFamily="34" charset="0"/>
              <a:cs typeface="Arial" panose="020B0604020202020204" pitchFamily="34" charset="0"/>
            </a:endParaRPr>
          </a:p>
          <a:p>
            <a:pPr marL="0" indent="0">
              <a:buNone/>
            </a:pPr>
            <a:endParaRPr lang="en-GB" sz="2400" dirty="0">
              <a:solidFill>
                <a:srgbClr val="7030A0"/>
              </a:solidFill>
              <a:latin typeface="Century Gothic" panose="020B0502020202020204" pitchFamily="34" charset="0"/>
              <a:cs typeface="Arial" panose="020B0604020202020204" pitchFamily="34" charset="0"/>
            </a:endParaRPr>
          </a:p>
          <a:p>
            <a:pPr marL="68580" indent="0">
              <a:buNone/>
            </a:pPr>
            <a:r>
              <a:rPr lang="en-GB" sz="2400" dirty="0">
                <a:solidFill>
                  <a:srgbClr val="7030A0"/>
                </a:solidFill>
                <a:latin typeface="Century Gothic" panose="020B0502020202020204" pitchFamily="34" charset="0"/>
                <a:cs typeface="Arial" panose="020B0604020202020204" pitchFamily="34" charset="0"/>
              </a:rPr>
              <a:t>All </a:t>
            </a:r>
            <a:r>
              <a:rPr lang="en-GB" sz="2400" dirty="0" smtClean="0">
                <a:solidFill>
                  <a:srgbClr val="7030A0"/>
                </a:solidFill>
                <a:latin typeface="Century Gothic" panose="020B0502020202020204" pitchFamily="34" charset="0"/>
                <a:cs typeface="Arial" panose="020B0604020202020204" pitchFamily="34" charset="0"/>
              </a:rPr>
              <a:t> </a:t>
            </a:r>
            <a:r>
              <a:rPr lang="en-GB" sz="2400" dirty="0">
                <a:solidFill>
                  <a:srgbClr val="7030A0"/>
                </a:solidFill>
                <a:latin typeface="Century Gothic" panose="020B0502020202020204" pitchFamily="34" charset="0"/>
                <a:cs typeface="Arial" panose="020B0604020202020204" pitchFamily="34" charset="0"/>
              </a:rPr>
              <a:t>sessions run from </a:t>
            </a:r>
            <a:r>
              <a:rPr lang="en-GB" sz="2400" dirty="0" smtClean="0">
                <a:solidFill>
                  <a:srgbClr val="7030A0"/>
                </a:solidFill>
                <a:latin typeface="Century Gothic" panose="020B0502020202020204" pitchFamily="34" charset="0"/>
                <a:cs typeface="Arial" panose="020B0604020202020204" pitchFamily="34" charset="0"/>
              </a:rPr>
              <a:t>10.00- 12.00pm </a:t>
            </a:r>
            <a:endParaRPr lang="en-GB" sz="2400" dirty="0">
              <a:solidFill>
                <a:srgbClr val="7030A0"/>
              </a:solidFill>
              <a:latin typeface="Century Gothic" panose="020B0502020202020204" pitchFamily="34" charset="0"/>
              <a:cs typeface="Arial" panose="020B0604020202020204" pitchFamily="34" charset="0"/>
            </a:endParaRPr>
          </a:p>
          <a:p>
            <a:pPr marL="68580" indent="0">
              <a:buNone/>
            </a:pPr>
            <a:endParaRPr lang="en-GB" sz="2400" dirty="0">
              <a:solidFill>
                <a:srgbClr val="7030A0"/>
              </a:solidFill>
              <a:latin typeface="Century Gothic" panose="020B0502020202020204" pitchFamily="34" charset="0"/>
              <a:cs typeface="Arial" panose="020B0604020202020204" pitchFamily="34" charset="0"/>
            </a:endParaRPr>
          </a:p>
          <a:p>
            <a:r>
              <a:rPr lang="en-GB" sz="2400" dirty="0" smtClean="0">
                <a:solidFill>
                  <a:srgbClr val="7030A0"/>
                </a:solidFill>
                <a:latin typeface="Century Gothic" panose="020B0502020202020204" pitchFamily="34" charset="0"/>
                <a:cs typeface="Arial" panose="020B0604020202020204" pitchFamily="34" charset="0"/>
              </a:rPr>
              <a:t>Attendance Quality Mark will be starting again in September 2021</a:t>
            </a:r>
            <a:endParaRPr lang="en-GB" sz="2400" i="1" dirty="0">
              <a:solidFill>
                <a:srgbClr val="7030A0"/>
              </a:solidFill>
              <a:latin typeface="Century Gothic" panose="020B0502020202020204" pitchFamily="34" charset="0"/>
              <a:cs typeface="Arial" panose="020B0604020202020204" pitchFamily="34" charset="0"/>
            </a:endParaRPr>
          </a:p>
          <a:p>
            <a:pPr marL="68580" indent="0">
              <a:buNone/>
            </a:pPr>
            <a:r>
              <a:rPr lang="en-GB" sz="2400" smtClean="0">
                <a:solidFill>
                  <a:srgbClr val="7030A0"/>
                </a:solidFill>
                <a:latin typeface="Century Gothic" panose="020B0502020202020204" pitchFamily="34" charset="0"/>
                <a:cs typeface="Arial" panose="020B0604020202020204" pitchFamily="34" charset="0"/>
              </a:rPr>
              <a:t>Celebration </a:t>
            </a:r>
            <a:r>
              <a:rPr lang="en-GB" sz="2400" dirty="0">
                <a:solidFill>
                  <a:srgbClr val="7030A0"/>
                </a:solidFill>
                <a:latin typeface="Century Gothic" panose="020B0502020202020204" pitchFamily="34" charset="0"/>
                <a:cs typeface="Arial" panose="020B0604020202020204" pitchFamily="34" charset="0"/>
              </a:rPr>
              <a:t>Event – </a:t>
            </a:r>
            <a:r>
              <a:rPr lang="en-GB" sz="2400" dirty="0" smtClean="0">
                <a:solidFill>
                  <a:srgbClr val="7030A0"/>
                </a:solidFill>
                <a:latin typeface="Century Gothic" panose="020B0502020202020204" pitchFamily="34" charset="0"/>
                <a:cs typeface="Arial" panose="020B0604020202020204" pitchFamily="34" charset="0"/>
              </a:rPr>
              <a:t>date tbc</a:t>
            </a:r>
            <a:endParaRPr lang="en-GB" sz="2400" dirty="0">
              <a:solidFill>
                <a:srgbClr val="7030A0"/>
              </a:solidFill>
              <a:latin typeface="Century Gothic" panose="020B0502020202020204" pitchFamily="34" charset="0"/>
              <a:cs typeface="Arial" panose="020B0604020202020204" pitchFamily="34" charset="0"/>
            </a:endParaRPr>
          </a:p>
          <a:p>
            <a:endParaRPr lang="en-GB" dirty="0">
              <a:solidFill>
                <a:srgbClr val="7030A0"/>
              </a:solidFill>
              <a:latin typeface="Century Gothic" panose="020B0502020202020204" pitchFamily="34" charset="0"/>
            </a:endParaRPr>
          </a:p>
        </p:txBody>
      </p:sp>
      <p:pic>
        <p:nvPicPr>
          <p:cNvPr id="4" name="Picture 3" descr="C:\Users\Staff\Downloads\LLP Logo Smal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73994" y="5275384"/>
            <a:ext cx="1913206" cy="1104633"/>
          </a:xfrm>
          <a:prstGeom prst="rect">
            <a:avLst/>
          </a:prstGeom>
          <a:noFill/>
          <a:ln>
            <a:noFill/>
          </a:ln>
        </p:spPr>
      </p:pic>
    </p:spTree>
    <p:extLst>
      <p:ext uri="{BB962C8B-B14F-4D97-AF65-F5344CB8AC3E}">
        <p14:creationId xmlns:p14="http://schemas.microsoft.com/office/powerpoint/2010/main" val="1530611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C8287-CA65-4E9F-9011-AF36CE39269B}"/>
              </a:ext>
            </a:extLst>
          </p:cNvPr>
          <p:cNvSpPr>
            <a:spLocks noGrp="1"/>
          </p:cNvSpPr>
          <p:nvPr>
            <p:ph type="title"/>
          </p:nvPr>
        </p:nvSpPr>
        <p:spPr>
          <a:xfrm>
            <a:off x="838200" y="365126"/>
            <a:ext cx="10515600" cy="959822"/>
          </a:xfrm>
        </p:spPr>
        <p:txBody>
          <a:bodyPr>
            <a:noAutofit/>
          </a:bodyPr>
          <a:lstStyle/>
          <a:p>
            <a:pPr algn="ctr"/>
            <a:r>
              <a:rPr lang="en-GB" sz="4000" b="1" dirty="0" smtClean="0">
                <a:solidFill>
                  <a:srgbClr val="7030A0"/>
                </a:solidFill>
                <a:latin typeface="Century Gothic" panose="020B0502020202020204" pitchFamily="34" charset="0"/>
              </a:rPr>
              <a:t>Introductions .</a:t>
            </a:r>
            <a:endParaRPr lang="en-GB" sz="4000" b="1" dirty="0">
              <a:solidFill>
                <a:srgbClr val="7030A0"/>
              </a:solidFill>
              <a:latin typeface="Century Gothic" panose="020B0502020202020204" pitchFamily="34" charset="0"/>
            </a:endParaRPr>
          </a:p>
        </p:txBody>
      </p:sp>
      <p:sp>
        <p:nvSpPr>
          <p:cNvPr id="3" name="Content Placeholder 2"/>
          <p:cNvSpPr>
            <a:spLocks noGrp="1"/>
          </p:cNvSpPr>
          <p:nvPr>
            <p:ph idx="1"/>
          </p:nvPr>
        </p:nvSpPr>
        <p:spPr>
          <a:xfrm>
            <a:off x="838200" y="1567543"/>
            <a:ext cx="10515600" cy="3890722"/>
          </a:xfrm>
        </p:spPr>
        <p:txBody>
          <a:bodyPr>
            <a:normAutofit fontScale="92500" lnSpcReduction="20000"/>
          </a:bodyPr>
          <a:lstStyle/>
          <a:p>
            <a:pPr marL="0" indent="0">
              <a:buNone/>
            </a:pPr>
            <a:r>
              <a:rPr lang="en-GB" sz="3200" b="1" dirty="0" smtClean="0">
                <a:solidFill>
                  <a:srgbClr val="7030A0"/>
                </a:solidFill>
                <a:latin typeface="Century Gothic" panose="020B0502020202020204" pitchFamily="34" charset="0"/>
                <a:cs typeface="Arial" panose="020B0604020202020204" pitchFamily="34" charset="0"/>
              </a:rPr>
              <a:t>Contact Details</a:t>
            </a:r>
          </a:p>
          <a:p>
            <a:pPr marL="0" indent="0">
              <a:buNone/>
            </a:pPr>
            <a:endParaRPr lang="en-GB" sz="3200" b="1" dirty="0" smtClean="0">
              <a:solidFill>
                <a:srgbClr val="7030A0"/>
              </a:solidFill>
              <a:latin typeface="Century Gothic" panose="020B0502020202020204" pitchFamily="34" charset="0"/>
              <a:cs typeface="Arial" panose="020B0604020202020204" pitchFamily="34" charset="0"/>
            </a:endParaRPr>
          </a:p>
          <a:p>
            <a:pPr marL="0" indent="0">
              <a:buNone/>
            </a:pPr>
            <a:r>
              <a:rPr lang="en-GB" sz="3200" b="1" dirty="0" smtClean="0">
                <a:solidFill>
                  <a:srgbClr val="7030A0"/>
                </a:solidFill>
                <a:latin typeface="Century Gothic" panose="020B0502020202020204" pitchFamily="34" charset="0"/>
                <a:cs typeface="Arial" panose="020B0604020202020204" pitchFamily="34" charset="0"/>
              </a:rPr>
              <a:t>Jane Woodward LCSP</a:t>
            </a:r>
          </a:p>
          <a:p>
            <a:pPr marL="0" indent="0">
              <a:buNone/>
            </a:pPr>
            <a:r>
              <a:rPr lang="en-GB" sz="3200" b="1" dirty="0" smtClean="0">
                <a:solidFill>
                  <a:srgbClr val="7030A0"/>
                </a:solidFill>
                <a:latin typeface="Century Gothic" panose="020B0502020202020204" pitchFamily="34" charset="0"/>
                <a:cs typeface="Arial" panose="020B0604020202020204" pitchFamily="34" charset="0"/>
              </a:rPr>
              <a:t> </a:t>
            </a:r>
            <a:r>
              <a:rPr lang="en-GB" sz="3200" b="1" dirty="0" smtClean="0">
                <a:solidFill>
                  <a:srgbClr val="7030A0"/>
                </a:solidFill>
                <a:latin typeface="Century Gothic" panose="020B0502020202020204" pitchFamily="34" charset="0"/>
                <a:cs typeface="Arial" panose="020B0604020202020204" pitchFamily="34" charset="0"/>
                <a:hlinkClick r:id="rId2"/>
              </a:rPr>
              <a:t>jane.woodward@liverpool.gov.uk</a:t>
            </a:r>
            <a:endParaRPr lang="en-GB" sz="3200" b="1" dirty="0" smtClean="0">
              <a:solidFill>
                <a:srgbClr val="7030A0"/>
              </a:solidFill>
              <a:latin typeface="Century Gothic" panose="020B0502020202020204" pitchFamily="34" charset="0"/>
              <a:cs typeface="Arial" panose="020B0604020202020204" pitchFamily="34" charset="0"/>
            </a:endParaRPr>
          </a:p>
          <a:p>
            <a:pPr marL="0" indent="0">
              <a:buNone/>
            </a:pPr>
            <a:r>
              <a:rPr lang="en-GB" sz="3200" b="1" dirty="0" smtClean="0">
                <a:solidFill>
                  <a:srgbClr val="7030A0"/>
                </a:solidFill>
                <a:latin typeface="Century Gothic" panose="020B0502020202020204" pitchFamily="34" charset="0"/>
                <a:cs typeface="Arial" panose="020B0604020202020204" pitchFamily="34" charset="0"/>
              </a:rPr>
              <a:t> </a:t>
            </a:r>
            <a:r>
              <a:rPr lang="en-GB" sz="3200" b="1" dirty="0" err="1" smtClean="0">
                <a:solidFill>
                  <a:srgbClr val="7030A0"/>
                </a:solidFill>
                <a:latin typeface="Century Gothic" panose="020B0502020202020204" pitchFamily="34" charset="0"/>
                <a:cs typeface="Arial" panose="020B0604020202020204" pitchFamily="34" charset="0"/>
              </a:rPr>
              <a:t>tel</a:t>
            </a:r>
            <a:r>
              <a:rPr lang="en-GB" sz="3200" b="1" dirty="0" smtClean="0">
                <a:solidFill>
                  <a:srgbClr val="7030A0"/>
                </a:solidFill>
                <a:latin typeface="Century Gothic" panose="020B0502020202020204" pitchFamily="34" charset="0"/>
                <a:cs typeface="Arial" panose="020B0604020202020204" pitchFamily="34" charset="0"/>
              </a:rPr>
              <a:t>:</a:t>
            </a:r>
            <a:endParaRPr lang="en-GB" sz="3200" b="1" dirty="0">
              <a:solidFill>
                <a:srgbClr val="7030A0"/>
              </a:solidFill>
              <a:latin typeface="Century Gothic" panose="020B0502020202020204" pitchFamily="34" charset="0"/>
              <a:cs typeface="Arial" panose="020B0604020202020204" pitchFamily="34" charset="0"/>
            </a:endParaRPr>
          </a:p>
          <a:p>
            <a:pPr marL="68580" indent="0">
              <a:buNone/>
            </a:pPr>
            <a:r>
              <a:rPr lang="en-GB" sz="3200" b="1" dirty="0" smtClean="0">
                <a:solidFill>
                  <a:srgbClr val="7030A0"/>
                </a:solidFill>
                <a:latin typeface="Century Gothic" panose="020B0502020202020204" pitchFamily="34" charset="0"/>
                <a:cs typeface="Arial" panose="020B0604020202020204" pitchFamily="34" charset="0"/>
              </a:rPr>
              <a:t>Carolyn Harkness Deputy head/</a:t>
            </a:r>
            <a:r>
              <a:rPr lang="en-GB" sz="3200" b="1" dirty="0" err="1" smtClean="0">
                <a:solidFill>
                  <a:srgbClr val="7030A0"/>
                </a:solidFill>
                <a:latin typeface="Century Gothic" panose="020B0502020202020204" pitchFamily="34" charset="0"/>
                <a:cs typeface="Arial" panose="020B0604020202020204" pitchFamily="34" charset="0"/>
              </a:rPr>
              <a:t>Sendco</a:t>
            </a:r>
            <a:r>
              <a:rPr lang="en-GB" sz="3200" b="1" dirty="0" smtClean="0">
                <a:solidFill>
                  <a:srgbClr val="7030A0"/>
                </a:solidFill>
                <a:latin typeface="Century Gothic" panose="020B0502020202020204" pitchFamily="34" charset="0"/>
                <a:cs typeface="Arial" panose="020B0604020202020204" pitchFamily="34" charset="0"/>
              </a:rPr>
              <a:t> St </a:t>
            </a:r>
            <a:r>
              <a:rPr lang="en-GB" sz="3200" b="1" dirty="0" err="1" smtClean="0">
                <a:solidFill>
                  <a:srgbClr val="7030A0"/>
                </a:solidFill>
                <a:latin typeface="Century Gothic" panose="020B0502020202020204" pitchFamily="34" charset="0"/>
                <a:cs typeface="Arial" panose="020B0604020202020204" pitchFamily="34" charset="0"/>
              </a:rPr>
              <a:t>Finbar’s</a:t>
            </a:r>
            <a:r>
              <a:rPr lang="en-GB" sz="3200" b="1" dirty="0" smtClean="0">
                <a:solidFill>
                  <a:srgbClr val="7030A0"/>
                </a:solidFill>
                <a:latin typeface="Century Gothic" panose="020B0502020202020204" pitchFamily="34" charset="0"/>
                <a:cs typeface="Arial" panose="020B0604020202020204" pitchFamily="34" charset="0"/>
              </a:rPr>
              <a:t> Primary School. (LLP Fridays)</a:t>
            </a:r>
          </a:p>
          <a:p>
            <a:pPr marL="68580" indent="0">
              <a:buNone/>
            </a:pPr>
            <a:r>
              <a:rPr lang="en-GB" sz="3200" b="1" dirty="0" smtClean="0">
                <a:solidFill>
                  <a:srgbClr val="7030A0"/>
                </a:solidFill>
                <a:latin typeface="Century Gothic" panose="020B0502020202020204" pitchFamily="34" charset="0"/>
                <a:cs typeface="Arial" panose="020B0604020202020204" pitchFamily="34" charset="0"/>
                <a:hlinkClick r:id="rId3"/>
              </a:rPr>
              <a:t>charknessllp@gmail.com</a:t>
            </a:r>
            <a:endParaRPr lang="en-GB" sz="3200" b="1" dirty="0" smtClean="0">
              <a:solidFill>
                <a:srgbClr val="7030A0"/>
              </a:solidFill>
              <a:latin typeface="Century Gothic" panose="020B0502020202020204" pitchFamily="34" charset="0"/>
              <a:cs typeface="Arial" panose="020B0604020202020204" pitchFamily="34" charset="0"/>
            </a:endParaRPr>
          </a:p>
          <a:p>
            <a:pPr marL="68580" indent="0">
              <a:buNone/>
            </a:pPr>
            <a:r>
              <a:rPr lang="en-GB" sz="3200" b="1" dirty="0">
                <a:solidFill>
                  <a:srgbClr val="7030A0"/>
                </a:solidFill>
                <a:latin typeface="Century Gothic" panose="020B0502020202020204" pitchFamily="34" charset="0"/>
                <a:cs typeface="Arial" panose="020B0604020202020204" pitchFamily="34" charset="0"/>
              </a:rPr>
              <a:t> </a:t>
            </a:r>
            <a:r>
              <a:rPr lang="en-GB" sz="3200" b="1" dirty="0" err="1" smtClean="0">
                <a:solidFill>
                  <a:srgbClr val="7030A0"/>
                </a:solidFill>
                <a:latin typeface="Century Gothic" panose="020B0502020202020204" pitchFamily="34" charset="0"/>
                <a:cs typeface="Arial" panose="020B0604020202020204" pitchFamily="34" charset="0"/>
              </a:rPr>
              <a:t>tel</a:t>
            </a:r>
            <a:r>
              <a:rPr lang="en-GB" sz="3200" b="1" dirty="0" smtClean="0">
                <a:solidFill>
                  <a:srgbClr val="7030A0"/>
                </a:solidFill>
                <a:latin typeface="Century Gothic" panose="020B0502020202020204" pitchFamily="34" charset="0"/>
                <a:cs typeface="Arial" panose="020B0604020202020204" pitchFamily="34" charset="0"/>
              </a:rPr>
              <a:t>: 0151 727 3963</a:t>
            </a:r>
          </a:p>
          <a:p>
            <a:pPr marL="68580" indent="0">
              <a:buNone/>
            </a:pPr>
            <a:endParaRPr lang="en-GB" sz="3200" b="1" dirty="0">
              <a:solidFill>
                <a:srgbClr val="7030A0"/>
              </a:solidFill>
              <a:latin typeface="Century Gothic" panose="020B0502020202020204" pitchFamily="34" charset="0"/>
              <a:cs typeface="Arial" panose="020B0604020202020204" pitchFamily="34" charset="0"/>
            </a:endParaRPr>
          </a:p>
          <a:p>
            <a:endParaRPr lang="en-GB" dirty="0"/>
          </a:p>
        </p:txBody>
      </p:sp>
      <p:pic>
        <p:nvPicPr>
          <p:cNvPr id="4" name="Picture 3" descr="C:\Users\Staff\Downloads\LLP Logo Small.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62978" y="5345723"/>
            <a:ext cx="1744394" cy="1097280"/>
          </a:xfrm>
          <a:prstGeom prst="rect">
            <a:avLst/>
          </a:prstGeom>
          <a:noFill/>
          <a:ln>
            <a:noFill/>
          </a:ln>
        </p:spPr>
      </p:pic>
    </p:spTree>
    <p:extLst>
      <p:ext uri="{BB962C8B-B14F-4D97-AF65-F5344CB8AC3E}">
        <p14:creationId xmlns:p14="http://schemas.microsoft.com/office/powerpoint/2010/main" val="1074825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solidFill>
                  <a:srgbClr val="7030A0"/>
                </a:solidFill>
                <a:latin typeface="Century Gothic" panose="020B0502020202020204" pitchFamily="34" charset="0"/>
                <a:cs typeface="Arial" panose="020B0604020202020204" pitchFamily="34" charset="0"/>
              </a:rPr>
              <a:t>Why are we here?  </a:t>
            </a:r>
            <a:r>
              <a:rPr lang="en-GB" dirty="0">
                <a:solidFill>
                  <a:srgbClr val="7030A0"/>
                </a:solidFill>
                <a:latin typeface="Century Gothic" panose="020B0502020202020204" pitchFamily="34" charset="0"/>
              </a:rPr>
              <a:t/>
            </a:r>
            <a:br>
              <a:rPr lang="en-GB" dirty="0">
                <a:solidFill>
                  <a:srgbClr val="7030A0"/>
                </a:solidFill>
                <a:latin typeface="Century Gothic" panose="020B0502020202020204" pitchFamily="34" charset="0"/>
              </a:rPr>
            </a:br>
            <a:endParaRPr lang="en-GB" dirty="0">
              <a:solidFill>
                <a:srgbClr val="7030A0"/>
              </a:solidFill>
              <a:latin typeface="Century Gothic" panose="020B0502020202020204" pitchFamily="34" charset="0"/>
            </a:endParaRPr>
          </a:p>
        </p:txBody>
      </p:sp>
      <p:sp>
        <p:nvSpPr>
          <p:cNvPr id="3" name="Content Placeholder 2"/>
          <p:cNvSpPr>
            <a:spLocks noGrp="1"/>
          </p:cNvSpPr>
          <p:nvPr>
            <p:ph idx="1"/>
          </p:nvPr>
        </p:nvSpPr>
        <p:spPr>
          <a:xfrm>
            <a:off x="838200" y="1350498"/>
            <a:ext cx="10515600" cy="3855984"/>
          </a:xfrm>
        </p:spPr>
        <p:txBody>
          <a:bodyPr>
            <a:normAutofit lnSpcReduction="10000"/>
          </a:bodyPr>
          <a:lstStyle/>
          <a:p>
            <a:endParaRPr lang="en-GB" dirty="0">
              <a:solidFill>
                <a:schemeClr val="accent2">
                  <a:lumMod val="90000"/>
                  <a:lumOff val="10000"/>
                </a:schemeClr>
              </a:solidFill>
              <a:latin typeface="Arial" panose="020B0604020202020204" pitchFamily="34" charset="0"/>
              <a:cs typeface="Arial" panose="020B0604020202020204" pitchFamily="34" charset="0"/>
            </a:endParaRPr>
          </a:p>
          <a:p>
            <a:r>
              <a:rPr lang="en-GB" dirty="0">
                <a:solidFill>
                  <a:srgbClr val="7030A0"/>
                </a:solidFill>
                <a:latin typeface="Century Gothic" panose="020B0502020202020204" pitchFamily="34" charset="0"/>
                <a:cs typeface="Arial" panose="020B0604020202020204" pitchFamily="34" charset="0"/>
              </a:rPr>
              <a:t>To assist in improving individual school absence and PA rates</a:t>
            </a:r>
          </a:p>
          <a:p>
            <a:pPr marL="68580" indent="0">
              <a:buNone/>
            </a:pPr>
            <a:endParaRPr lang="en-GB" dirty="0">
              <a:solidFill>
                <a:srgbClr val="7030A0"/>
              </a:solidFill>
              <a:latin typeface="Century Gothic" panose="020B0502020202020204" pitchFamily="34" charset="0"/>
              <a:cs typeface="Arial" panose="020B0604020202020204" pitchFamily="34" charset="0"/>
            </a:endParaRPr>
          </a:p>
          <a:p>
            <a:r>
              <a:rPr lang="en-GB" dirty="0" smtClean="0">
                <a:solidFill>
                  <a:srgbClr val="7030A0"/>
                </a:solidFill>
                <a:latin typeface="Century Gothic" panose="020B0502020202020204" pitchFamily="34" charset="0"/>
                <a:cs typeface="Arial" panose="020B0604020202020204" pitchFamily="34" charset="0"/>
              </a:rPr>
              <a:t>To share </a:t>
            </a:r>
            <a:r>
              <a:rPr lang="en-GB" dirty="0">
                <a:solidFill>
                  <a:srgbClr val="7030A0"/>
                </a:solidFill>
                <a:latin typeface="Century Gothic" panose="020B0502020202020204" pitchFamily="34" charset="0"/>
                <a:cs typeface="Arial" panose="020B0604020202020204" pitchFamily="34" charset="0"/>
              </a:rPr>
              <a:t>good practice and make connections across schools and sectors.</a:t>
            </a:r>
          </a:p>
          <a:p>
            <a:pPr marL="68580" indent="0">
              <a:buNone/>
            </a:pPr>
            <a:endParaRPr lang="en-GB" dirty="0">
              <a:solidFill>
                <a:srgbClr val="7030A0"/>
              </a:solidFill>
              <a:latin typeface="Century Gothic" panose="020B0502020202020204" pitchFamily="34" charset="0"/>
              <a:cs typeface="Arial" panose="020B0604020202020204" pitchFamily="34" charset="0"/>
            </a:endParaRPr>
          </a:p>
          <a:p>
            <a:r>
              <a:rPr lang="en-GB" dirty="0">
                <a:solidFill>
                  <a:srgbClr val="7030A0"/>
                </a:solidFill>
                <a:latin typeface="Century Gothic" panose="020B0502020202020204" pitchFamily="34" charset="0"/>
                <a:cs typeface="Arial" panose="020B0604020202020204" pitchFamily="34" charset="0"/>
              </a:rPr>
              <a:t>To maintain the profile of attendance as a key issue for the city and schools.</a:t>
            </a:r>
          </a:p>
          <a:p>
            <a:pPr marL="0" indent="0">
              <a:buNone/>
            </a:pPr>
            <a:endParaRPr lang="en-GB" dirty="0">
              <a:solidFill>
                <a:schemeClr val="accent2">
                  <a:lumMod val="90000"/>
                  <a:lumOff val="10000"/>
                </a:schemeClr>
              </a:solidFill>
              <a:latin typeface="Arial" panose="020B0604020202020204" pitchFamily="34" charset="0"/>
              <a:cs typeface="Arial" panose="020B0604020202020204" pitchFamily="34" charset="0"/>
            </a:endParaRPr>
          </a:p>
          <a:p>
            <a:endParaRPr lang="en-GB" dirty="0"/>
          </a:p>
        </p:txBody>
      </p:sp>
      <p:pic>
        <p:nvPicPr>
          <p:cNvPr id="4" name="Picture 3" descr="C:\Users\Staff\Downloads\LLP Logo Smal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3316" y="5206481"/>
            <a:ext cx="1674055" cy="1222453"/>
          </a:xfrm>
          <a:prstGeom prst="rect">
            <a:avLst/>
          </a:prstGeom>
          <a:noFill/>
          <a:ln>
            <a:noFill/>
          </a:ln>
        </p:spPr>
      </p:pic>
    </p:spTree>
    <p:extLst>
      <p:ext uri="{BB962C8B-B14F-4D97-AF65-F5344CB8AC3E}">
        <p14:creationId xmlns:p14="http://schemas.microsoft.com/office/powerpoint/2010/main" val="2243457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Century Gothic" panose="020B0502020202020204" pitchFamily="34" charset="0"/>
              </a:rPr>
              <a:t>Attendance and safeguarding</a:t>
            </a:r>
            <a:endParaRPr lang="en-GB" b="1" dirty="0">
              <a:solidFill>
                <a:srgbClr val="7030A0"/>
              </a:solidFill>
              <a:latin typeface="Century Gothic" panose="020B0502020202020204" pitchFamily="34" charset="0"/>
            </a:endParaRPr>
          </a:p>
        </p:txBody>
      </p:sp>
      <p:sp>
        <p:nvSpPr>
          <p:cNvPr id="3" name="Content Placeholder 2"/>
          <p:cNvSpPr>
            <a:spLocks noGrp="1"/>
          </p:cNvSpPr>
          <p:nvPr>
            <p:ph idx="1"/>
          </p:nvPr>
        </p:nvSpPr>
        <p:spPr/>
        <p:txBody>
          <a:bodyPr>
            <a:normAutofit fontScale="85000" lnSpcReduction="20000"/>
          </a:bodyPr>
          <a:lstStyle/>
          <a:p>
            <a:r>
              <a:rPr lang="en-GB" dirty="0">
                <a:solidFill>
                  <a:srgbClr val="7030A0"/>
                </a:solidFill>
                <a:latin typeface="Century Gothic" panose="020B0502020202020204" pitchFamily="34" charset="0"/>
              </a:rPr>
              <a:t>Regular school attendance is an important part of giving children the best possible start in </a:t>
            </a:r>
            <a:r>
              <a:rPr lang="en-GB" dirty="0" smtClean="0">
                <a:solidFill>
                  <a:srgbClr val="7030A0"/>
                </a:solidFill>
                <a:latin typeface="Century Gothic" panose="020B0502020202020204" pitchFamily="34" charset="0"/>
              </a:rPr>
              <a:t>life.</a:t>
            </a:r>
          </a:p>
          <a:p>
            <a:r>
              <a:rPr lang="en-GB" dirty="0" smtClean="0">
                <a:solidFill>
                  <a:srgbClr val="7030A0"/>
                </a:solidFill>
                <a:latin typeface="Century Gothic" panose="020B0502020202020204" pitchFamily="34" charset="0"/>
              </a:rPr>
              <a:t>It </a:t>
            </a:r>
            <a:r>
              <a:rPr lang="en-GB" dirty="0">
                <a:solidFill>
                  <a:srgbClr val="7030A0"/>
                </a:solidFill>
                <a:latin typeface="Century Gothic" panose="020B0502020202020204" pitchFamily="34" charset="0"/>
              </a:rPr>
              <a:t>is also recognised that attending school regularly can be a protective factor for children and young people. Poor school attendance is a recurring theme in Serious Case Reviews</a:t>
            </a:r>
            <a:r>
              <a:rPr lang="en-GB" dirty="0" smtClean="0">
                <a:solidFill>
                  <a:srgbClr val="7030A0"/>
                </a:solidFill>
                <a:latin typeface="Century Gothic" panose="020B0502020202020204" pitchFamily="34" charset="0"/>
              </a:rPr>
              <a:t>.</a:t>
            </a:r>
          </a:p>
          <a:p>
            <a:pPr lvl="1"/>
            <a:r>
              <a:rPr lang="en-GB" u="sng" dirty="0">
                <a:hlinkClick r:id="rId2"/>
              </a:rPr>
              <a:t>https://library.nspcc.org.uk/HeritageScripts/Hapi.dll/search2?SearchTerm=NON+ATTENDANCE&amp;Fields=K&amp;Media=%</a:t>
            </a:r>
            <a:r>
              <a:rPr lang="en-GB" u="sng" dirty="0" smtClean="0">
                <a:hlinkClick r:id="rId2"/>
              </a:rPr>
              <a:t>23&amp;Dispfmt=B&amp;SearchPrecision=10&amp;DataSetName=LIVEDATA</a:t>
            </a:r>
            <a:endParaRPr lang="en-GB" u="sng" dirty="0" smtClean="0"/>
          </a:p>
          <a:p>
            <a:pPr lvl="1"/>
            <a:r>
              <a:rPr lang="en-GB" u="sng" dirty="0">
                <a:hlinkClick r:id="rId3"/>
              </a:rPr>
              <a:t>https://library.nspcc.org.uk/HeritageScripts/Hapi.dll/search2?searchterm=school%20attendance&amp;Fields=%40&amp;Media=%23&amp;Bool=AND</a:t>
            </a:r>
            <a:endParaRPr lang="en-GB" dirty="0" smtClean="0">
              <a:solidFill>
                <a:srgbClr val="7030A0"/>
              </a:solidFill>
              <a:latin typeface="Century Gothic" panose="020B0502020202020204" pitchFamily="34" charset="0"/>
            </a:endParaRPr>
          </a:p>
          <a:p>
            <a:r>
              <a:rPr lang="en-GB" dirty="0" smtClean="0">
                <a:solidFill>
                  <a:srgbClr val="7030A0"/>
                </a:solidFill>
                <a:latin typeface="Century Gothic" panose="020B0502020202020204" pitchFamily="34" charset="0"/>
              </a:rPr>
              <a:t>Think about how in lockdown you not seeing pupils has increased safeguarding risk. </a:t>
            </a:r>
            <a:endParaRPr lang="en-GB" dirty="0">
              <a:solidFill>
                <a:srgbClr val="7030A0"/>
              </a:solidFill>
              <a:latin typeface="Century Gothic" panose="020B0502020202020204" pitchFamily="34" charset="0"/>
            </a:endParaRPr>
          </a:p>
        </p:txBody>
      </p:sp>
      <p:pic>
        <p:nvPicPr>
          <p:cNvPr id="4" name="Picture 3" descr="C:\Users\Staff\Downloads\LLP Logo Small.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11286" y="5236326"/>
            <a:ext cx="1969550" cy="1195753"/>
          </a:xfrm>
          <a:prstGeom prst="rect">
            <a:avLst/>
          </a:prstGeom>
          <a:noFill/>
          <a:ln>
            <a:noFill/>
          </a:ln>
        </p:spPr>
      </p:pic>
    </p:spTree>
    <p:extLst>
      <p:ext uri="{BB962C8B-B14F-4D97-AF65-F5344CB8AC3E}">
        <p14:creationId xmlns:p14="http://schemas.microsoft.com/office/powerpoint/2010/main" val="4210369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Century Gothic" panose="020B0502020202020204" pitchFamily="34" charset="0"/>
              </a:rPr>
              <a:t>The Educational Neglect Agenda</a:t>
            </a:r>
            <a:endParaRPr lang="en-GB" b="1" dirty="0">
              <a:solidFill>
                <a:srgbClr val="7030A0"/>
              </a:solidFill>
              <a:latin typeface="Century Gothic" panose="020B0502020202020204" pitchFamily="34" charset="0"/>
            </a:endParaRPr>
          </a:p>
        </p:txBody>
      </p:sp>
      <p:sp>
        <p:nvSpPr>
          <p:cNvPr id="3" name="Content Placeholder 2"/>
          <p:cNvSpPr>
            <a:spLocks noGrp="1"/>
          </p:cNvSpPr>
          <p:nvPr>
            <p:ph idx="1"/>
          </p:nvPr>
        </p:nvSpPr>
        <p:spPr/>
        <p:txBody>
          <a:bodyPr>
            <a:normAutofit fontScale="92500" lnSpcReduction="10000"/>
          </a:bodyPr>
          <a:lstStyle/>
          <a:p>
            <a:r>
              <a:rPr lang="en-GB" dirty="0">
                <a:solidFill>
                  <a:srgbClr val="7030A0"/>
                </a:solidFill>
                <a:latin typeface="Century Gothic" panose="020B0502020202020204" pitchFamily="34" charset="0"/>
              </a:rPr>
              <a:t>The Department for Education (</a:t>
            </a:r>
            <a:r>
              <a:rPr lang="en-GB" dirty="0" err="1">
                <a:solidFill>
                  <a:srgbClr val="7030A0"/>
                </a:solidFill>
                <a:latin typeface="Century Gothic" panose="020B0502020202020204" pitchFamily="34" charset="0"/>
              </a:rPr>
              <a:t>DfE</a:t>
            </a:r>
            <a:r>
              <a:rPr lang="en-GB" dirty="0">
                <a:solidFill>
                  <a:srgbClr val="7030A0"/>
                </a:solidFill>
                <a:latin typeface="Century Gothic" panose="020B0502020202020204" pitchFamily="34" charset="0"/>
              </a:rPr>
              <a:t>) has stated, ‘persistent failure to send children to school is a clear sign of neglect’.  The NSPCC has cited, ‘failure to ensure regular school attendance which prevents the child reaching their full potential academically’ as one of their six forms of neglect.</a:t>
            </a:r>
          </a:p>
          <a:p>
            <a:r>
              <a:rPr lang="en-GB" dirty="0">
                <a:solidFill>
                  <a:srgbClr val="7030A0"/>
                </a:solidFill>
                <a:latin typeface="Century Gothic" panose="020B0502020202020204" pitchFamily="34" charset="0"/>
              </a:rPr>
              <a:t> ‘Working together to safeguard children’ provides a neglect description, ‘The </a:t>
            </a:r>
            <a:r>
              <a:rPr lang="en-GB" b="1" dirty="0">
                <a:solidFill>
                  <a:srgbClr val="7030A0"/>
                </a:solidFill>
                <a:latin typeface="Century Gothic" panose="020B0502020202020204" pitchFamily="34" charset="0"/>
              </a:rPr>
              <a:t>persistent failure </a:t>
            </a:r>
            <a:r>
              <a:rPr lang="en-GB" dirty="0">
                <a:solidFill>
                  <a:srgbClr val="7030A0"/>
                </a:solidFill>
                <a:latin typeface="Century Gothic" panose="020B0502020202020204" pitchFamily="34" charset="0"/>
              </a:rPr>
              <a:t>to meet a child’s basic physical and/or psychological needs, likely to result in the </a:t>
            </a:r>
            <a:r>
              <a:rPr lang="en-GB" b="1" dirty="0">
                <a:solidFill>
                  <a:srgbClr val="7030A0"/>
                </a:solidFill>
                <a:latin typeface="Century Gothic" panose="020B0502020202020204" pitchFamily="34" charset="0"/>
              </a:rPr>
              <a:t>serious impairment </a:t>
            </a:r>
            <a:r>
              <a:rPr lang="en-GB" dirty="0">
                <a:solidFill>
                  <a:srgbClr val="7030A0"/>
                </a:solidFill>
                <a:latin typeface="Century Gothic" panose="020B0502020202020204" pitchFamily="34" charset="0"/>
              </a:rPr>
              <a:t>of the child’s health or </a:t>
            </a:r>
            <a:r>
              <a:rPr lang="en-GB" b="1" dirty="0">
                <a:solidFill>
                  <a:srgbClr val="7030A0"/>
                </a:solidFill>
                <a:latin typeface="Century Gothic" panose="020B0502020202020204" pitchFamily="34" charset="0"/>
              </a:rPr>
              <a:t>development</a:t>
            </a:r>
            <a:r>
              <a:rPr lang="en-GB" dirty="0" smtClean="0">
                <a:solidFill>
                  <a:srgbClr val="7030A0"/>
                </a:solidFill>
                <a:latin typeface="Century Gothic" panose="020B0502020202020204" pitchFamily="34" charset="0"/>
              </a:rPr>
              <a:t>’</a:t>
            </a:r>
          </a:p>
          <a:p>
            <a:endParaRPr lang="en-GB" dirty="0"/>
          </a:p>
          <a:p>
            <a:endParaRPr lang="en-GB" dirty="0"/>
          </a:p>
        </p:txBody>
      </p:sp>
      <p:pic>
        <p:nvPicPr>
          <p:cNvPr id="4" name="Picture 3" descr="C:\Users\Staff\Downloads\LLP Logo Smal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11286" y="5236326"/>
            <a:ext cx="1800664" cy="1248879"/>
          </a:xfrm>
          <a:prstGeom prst="rect">
            <a:avLst/>
          </a:prstGeom>
          <a:noFill/>
          <a:ln>
            <a:noFill/>
          </a:ln>
        </p:spPr>
      </p:pic>
    </p:spTree>
    <p:extLst>
      <p:ext uri="{BB962C8B-B14F-4D97-AF65-F5344CB8AC3E}">
        <p14:creationId xmlns:p14="http://schemas.microsoft.com/office/powerpoint/2010/main" val="831390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Century Gothic" panose="020B0502020202020204" pitchFamily="34" charset="0"/>
              </a:rPr>
              <a:t>The Educational Neglect Agenda</a:t>
            </a:r>
            <a:endParaRPr lang="en-GB" b="1" dirty="0">
              <a:solidFill>
                <a:srgbClr val="7030A0"/>
              </a:solidFill>
              <a:latin typeface="Century Gothic" panose="020B0502020202020204" pitchFamily="34" charset="0"/>
            </a:endParaRPr>
          </a:p>
        </p:txBody>
      </p:sp>
      <p:sp>
        <p:nvSpPr>
          <p:cNvPr id="3" name="Content Placeholder 2"/>
          <p:cNvSpPr>
            <a:spLocks noGrp="1"/>
          </p:cNvSpPr>
          <p:nvPr>
            <p:ph idx="1"/>
          </p:nvPr>
        </p:nvSpPr>
        <p:spPr>
          <a:xfrm>
            <a:off x="838200" y="1865376"/>
            <a:ext cx="10515600" cy="3236013"/>
          </a:xfrm>
        </p:spPr>
        <p:txBody>
          <a:bodyPr>
            <a:normAutofit fontScale="62500" lnSpcReduction="20000"/>
          </a:bodyPr>
          <a:lstStyle/>
          <a:p>
            <a:r>
              <a:rPr lang="en-GB" dirty="0" smtClean="0">
                <a:solidFill>
                  <a:srgbClr val="7030A0"/>
                </a:solidFill>
                <a:latin typeface="Century Gothic" panose="020B0502020202020204" pitchFamily="34" charset="0"/>
              </a:rPr>
              <a:t>Primary </a:t>
            </a:r>
            <a:r>
              <a:rPr lang="en-GB" dirty="0">
                <a:solidFill>
                  <a:srgbClr val="7030A0"/>
                </a:solidFill>
                <a:latin typeface="Century Gothic" panose="020B0502020202020204" pitchFamily="34" charset="0"/>
              </a:rPr>
              <a:t>aged children where school attendance is 75% or less over an academic </a:t>
            </a:r>
            <a:r>
              <a:rPr lang="en-GB" dirty="0" smtClean="0">
                <a:solidFill>
                  <a:srgbClr val="7030A0"/>
                </a:solidFill>
                <a:latin typeface="Century Gothic" panose="020B0502020202020204" pitchFamily="34" charset="0"/>
              </a:rPr>
              <a:t>year   </a:t>
            </a:r>
            <a:r>
              <a:rPr lang="en-GB" dirty="0">
                <a:solidFill>
                  <a:srgbClr val="7030A0"/>
                </a:solidFill>
                <a:latin typeface="Century Gothic" panose="020B0502020202020204" pitchFamily="34" charset="0"/>
              </a:rPr>
              <a:t>(three terms), as this halves the possibility of achieving Level 4, the recognised average level for a child at the end of KS2 (2013/14 national research</a:t>
            </a:r>
            <a:r>
              <a:rPr lang="en-GB" dirty="0" smtClean="0">
                <a:solidFill>
                  <a:srgbClr val="7030A0"/>
                </a:solidFill>
                <a:latin typeface="Century Gothic" panose="020B0502020202020204" pitchFamily="34" charset="0"/>
              </a:rPr>
              <a:t>).</a:t>
            </a:r>
          </a:p>
          <a:p>
            <a:endParaRPr lang="en-GB" dirty="0" smtClean="0">
              <a:solidFill>
                <a:srgbClr val="7030A0"/>
              </a:solidFill>
              <a:latin typeface="Century Gothic" panose="020B0502020202020204" pitchFamily="34" charset="0"/>
            </a:endParaRPr>
          </a:p>
          <a:p>
            <a:pPr marL="0" indent="0">
              <a:buNone/>
            </a:pPr>
            <a:r>
              <a:rPr lang="en-GB" b="1" dirty="0">
                <a:solidFill>
                  <a:srgbClr val="7030A0"/>
                </a:solidFill>
                <a:latin typeface="Century Gothic" panose="020B0502020202020204" pitchFamily="34" charset="0"/>
              </a:rPr>
              <a:t>Indicators:</a:t>
            </a:r>
            <a:endParaRPr lang="en-GB" dirty="0">
              <a:solidFill>
                <a:srgbClr val="7030A0"/>
              </a:solidFill>
              <a:latin typeface="Century Gothic" panose="020B0502020202020204" pitchFamily="34" charset="0"/>
            </a:endParaRPr>
          </a:p>
          <a:p>
            <a:pPr lvl="0"/>
            <a:r>
              <a:rPr lang="en-GB" dirty="0">
                <a:solidFill>
                  <a:srgbClr val="7030A0"/>
                </a:solidFill>
                <a:latin typeface="Century Gothic" panose="020B0502020202020204" pitchFamily="34" charset="0"/>
              </a:rPr>
              <a:t>Parent consistently failing in maintaining schooling or identifying provision for their child;                                                                  </a:t>
            </a:r>
          </a:p>
          <a:p>
            <a:pPr lvl="0"/>
            <a:r>
              <a:rPr lang="en-GB" dirty="0">
                <a:solidFill>
                  <a:srgbClr val="7030A0"/>
                </a:solidFill>
                <a:latin typeface="Century Gothic" panose="020B0502020202020204" pitchFamily="34" charset="0"/>
              </a:rPr>
              <a:t>Parent failing to engage in school and LA meetings and/or engage with support offered;                                                          </a:t>
            </a:r>
          </a:p>
          <a:p>
            <a:pPr lvl="0"/>
            <a:r>
              <a:rPr lang="en-GB" dirty="0">
                <a:solidFill>
                  <a:srgbClr val="7030A0"/>
                </a:solidFill>
                <a:latin typeface="Century Gothic" panose="020B0502020202020204" pitchFamily="34" charset="0"/>
              </a:rPr>
              <a:t>Parent unable to provide substantiated reasons for most absences from school; </a:t>
            </a:r>
          </a:p>
          <a:p>
            <a:pPr lvl="0"/>
            <a:r>
              <a:rPr lang="en-GB" dirty="0">
                <a:solidFill>
                  <a:srgbClr val="7030A0"/>
                </a:solidFill>
                <a:latin typeface="Century Gothic" panose="020B0502020202020204" pitchFamily="34" charset="0"/>
              </a:rPr>
              <a:t>At least one school attendance court intervention which fails to improve attendance</a:t>
            </a:r>
          </a:p>
          <a:p>
            <a:pPr lvl="0"/>
            <a:r>
              <a:rPr lang="en-GB" dirty="0">
                <a:solidFill>
                  <a:srgbClr val="7030A0"/>
                </a:solidFill>
                <a:latin typeface="Century Gothic" panose="020B0502020202020204" pitchFamily="34" charset="0"/>
              </a:rPr>
              <a:t>Parents fail to prevent children from becoming PA- (below 90% attendance) for three years in each phase of </a:t>
            </a:r>
            <a:r>
              <a:rPr lang="en-GB" dirty="0" smtClean="0">
                <a:solidFill>
                  <a:srgbClr val="7030A0"/>
                </a:solidFill>
                <a:latin typeface="Century Gothic" panose="020B0502020202020204" pitchFamily="34" charset="0"/>
              </a:rPr>
              <a:t>education. </a:t>
            </a:r>
            <a:endParaRPr lang="en-GB" dirty="0">
              <a:solidFill>
                <a:srgbClr val="7030A0"/>
              </a:solidFill>
              <a:latin typeface="Century Gothic" panose="020B0502020202020204" pitchFamily="34" charset="0"/>
            </a:endParaRPr>
          </a:p>
        </p:txBody>
      </p:sp>
      <p:pic>
        <p:nvPicPr>
          <p:cNvPr id="4" name="Picture 3" descr="C:\Users\Staff\Downloads\LLP Logo Smal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11286" y="5236326"/>
            <a:ext cx="1800664" cy="1248879"/>
          </a:xfrm>
          <a:prstGeom prst="rect">
            <a:avLst/>
          </a:prstGeom>
          <a:noFill/>
          <a:ln>
            <a:noFill/>
          </a:ln>
        </p:spPr>
      </p:pic>
    </p:spTree>
    <p:extLst>
      <p:ext uri="{BB962C8B-B14F-4D97-AF65-F5344CB8AC3E}">
        <p14:creationId xmlns:p14="http://schemas.microsoft.com/office/powerpoint/2010/main" val="3301189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latin typeface="Century Gothic" panose="020B0502020202020204" pitchFamily="34" charset="0"/>
                <a:cs typeface="Arial" panose="020B0604020202020204" pitchFamily="34" charset="0"/>
              </a:rPr>
              <a:t>Leadership and Management</a:t>
            </a:r>
            <a:endParaRPr lang="en-GB" dirty="0">
              <a:latin typeface="Century Gothic" panose="020B0502020202020204" pitchFamily="34" charset="0"/>
            </a:endParaRPr>
          </a:p>
        </p:txBody>
      </p:sp>
      <p:sp>
        <p:nvSpPr>
          <p:cNvPr id="3" name="Content Placeholder 2"/>
          <p:cNvSpPr>
            <a:spLocks noGrp="1"/>
          </p:cNvSpPr>
          <p:nvPr>
            <p:ph idx="1"/>
          </p:nvPr>
        </p:nvSpPr>
        <p:spPr/>
        <p:txBody>
          <a:bodyPr>
            <a:normAutofit fontScale="85000" lnSpcReduction="20000"/>
          </a:bodyPr>
          <a:lstStyle/>
          <a:p>
            <a:r>
              <a:rPr lang="en-GB" b="1" dirty="0">
                <a:solidFill>
                  <a:srgbClr val="7030A0"/>
                </a:solidFill>
                <a:latin typeface="Century Gothic" panose="020B0502020202020204" pitchFamily="34" charset="0"/>
                <a:cs typeface="Arial" panose="020B0604020202020204" pitchFamily="34" charset="0"/>
              </a:rPr>
              <a:t>Leadership and Management</a:t>
            </a:r>
            <a:r>
              <a:rPr lang="en-GB" dirty="0">
                <a:solidFill>
                  <a:srgbClr val="7030A0"/>
                </a:solidFill>
                <a:latin typeface="Century Gothic" panose="020B0502020202020204" pitchFamily="34" charset="0"/>
                <a:cs typeface="Arial" panose="020B0604020202020204" pitchFamily="34" charset="0"/>
              </a:rPr>
              <a:t>.</a:t>
            </a:r>
          </a:p>
          <a:p>
            <a:pPr marL="525780" indent="-457200"/>
            <a:r>
              <a:rPr lang="en-GB" dirty="0" smtClean="0">
                <a:solidFill>
                  <a:srgbClr val="7030A0"/>
                </a:solidFill>
                <a:latin typeface="Century Gothic" panose="020B0502020202020204" pitchFamily="34" charset="0"/>
                <a:cs typeface="Arial" panose="020B0604020202020204" pitchFamily="34" charset="0"/>
              </a:rPr>
              <a:t>Policy- updated, ratified by Governors, what does it look like? Examples of policies… Attendance management plan.</a:t>
            </a:r>
          </a:p>
          <a:p>
            <a:pPr marL="525780" indent="-457200"/>
            <a:r>
              <a:rPr lang="en-GB" dirty="0" smtClean="0">
                <a:solidFill>
                  <a:srgbClr val="7030A0"/>
                </a:solidFill>
                <a:latin typeface="Century Gothic" panose="020B0502020202020204" pitchFamily="34" charset="0"/>
                <a:cs typeface="Arial" panose="020B0604020202020204" pitchFamily="34" charset="0"/>
              </a:rPr>
              <a:t>Is your policy linked to practise? Attendance linked to safeguarding</a:t>
            </a:r>
            <a:endParaRPr lang="en-GB" dirty="0">
              <a:solidFill>
                <a:srgbClr val="7030A0"/>
              </a:solidFill>
              <a:latin typeface="Century Gothic" panose="020B0502020202020204" pitchFamily="34" charset="0"/>
              <a:cs typeface="Arial" panose="020B0604020202020204" pitchFamily="34" charset="0"/>
            </a:endParaRPr>
          </a:p>
          <a:p>
            <a:r>
              <a:rPr lang="en-GB" dirty="0" smtClean="0">
                <a:solidFill>
                  <a:srgbClr val="7030A0"/>
                </a:solidFill>
                <a:latin typeface="Century Gothic" panose="020B0502020202020204" pitchFamily="34" charset="0"/>
                <a:cs typeface="Arial" panose="020B0604020202020204" pitchFamily="34" charset="0"/>
              </a:rPr>
              <a:t>   Roles and responsibilities. Who does what and why? </a:t>
            </a:r>
          </a:p>
          <a:p>
            <a:pPr lvl="1"/>
            <a:r>
              <a:rPr lang="en-GB" dirty="0" smtClean="0">
                <a:solidFill>
                  <a:srgbClr val="7030A0"/>
                </a:solidFill>
                <a:latin typeface="Century Gothic" panose="020B0502020202020204" pitchFamily="34" charset="0"/>
                <a:cs typeface="Arial" panose="020B0604020202020204" pitchFamily="34" charset="0"/>
              </a:rPr>
              <a:t>Does it need refreshing</a:t>
            </a:r>
          </a:p>
          <a:p>
            <a:pPr lvl="1"/>
            <a:r>
              <a:rPr lang="en-GB" dirty="0" smtClean="0">
                <a:solidFill>
                  <a:srgbClr val="7030A0"/>
                </a:solidFill>
                <a:latin typeface="Century Gothic" panose="020B0502020202020204" pitchFamily="34" charset="0"/>
                <a:cs typeface="Arial" panose="020B0604020202020204" pitchFamily="34" charset="0"/>
              </a:rPr>
              <a:t>Staff wellbeing, compassion fatigue, emotional burnout</a:t>
            </a:r>
          </a:p>
          <a:p>
            <a:r>
              <a:rPr lang="en-GB" dirty="0" smtClean="0">
                <a:solidFill>
                  <a:srgbClr val="7030A0"/>
                </a:solidFill>
                <a:latin typeface="Century Gothic" panose="020B0502020202020204" pitchFamily="34" charset="0"/>
                <a:cs typeface="Arial" panose="020B0604020202020204" pitchFamily="34" charset="0"/>
              </a:rPr>
              <a:t>   Job descriptions</a:t>
            </a:r>
          </a:p>
          <a:p>
            <a:pPr lvl="1"/>
            <a:r>
              <a:rPr lang="en-GB" dirty="0" smtClean="0">
                <a:solidFill>
                  <a:srgbClr val="7030A0"/>
                </a:solidFill>
                <a:latin typeface="Century Gothic" panose="020B0502020202020204" pitchFamily="34" charset="0"/>
                <a:cs typeface="Arial" panose="020B0604020202020204" pitchFamily="34" charset="0"/>
              </a:rPr>
              <a:t>See School Bus as a possible starting point…</a:t>
            </a:r>
          </a:p>
          <a:p>
            <a:endParaRPr lang="en-GB" dirty="0"/>
          </a:p>
        </p:txBody>
      </p:sp>
      <p:pic>
        <p:nvPicPr>
          <p:cNvPr id="4" name="Picture 3" descr="C:\Users\Staff\Downloads\LLP Logo Smal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5014" y="5373858"/>
            <a:ext cx="1814733" cy="942535"/>
          </a:xfrm>
          <a:prstGeom prst="rect">
            <a:avLst/>
          </a:prstGeom>
          <a:noFill/>
          <a:ln>
            <a:noFill/>
          </a:ln>
        </p:spPr>
      </p:pic>
    </p:spTree>
    <p:extLst>
      <p:ext uri="{BB962C8B-B14F-4D97-AF65-F5344CB8AC3E}">
        <p14:creationId xmlns:p14="http://schemas.microsoft.com/office/powerpoint/2010/main" val="2361468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Century Gothic" panose="020B0502020202020204" pitchFamily="34" charset="0"/>
                <a:cs typeface="Arial" panose="020B0604020202020204" pitchFamily="34" charset="0"/>
              </a:rPr>
              <a:t>Whole school approach…. Governors to administrators</a:t>
            </a:r>
            <a:endParaRPr lang="en-GB" b="1" dirty="0">
              <a:solidFill>
                <a:srgbClr val="7030A0"/>
              </a:solidFill>
              <a:latin typeface="Century Gothic" panose="020B0502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r>
              <a:rPr lang="en-GB" dirty="0" smtClean="0">
                <a:solidFill>
                  <a:srgbClr val="7030A0"/>
                </a:solidFill>
                <a:latin typeface="Century Gothic" panose="020B0502020202020204" pitchFamily="34" charset="0"/>
              </a:rPr>
              <a:t>Consistency of practise is key. Leadership… priority… ownership</a:t>
            </a:r>
          </a:p>
          <a:p>
            <a:r>
              <a:rPr lang="en-GB" dirty="0" smtClean="0">
                <a:solidFill>
                  <a:srgbClr val="7030A0"/>
                </a:solidFill>
                <a:latin typeface="Century Gothic" panose="020B0502020202020204" pitchFamily="34" charset="0"/>
              </a:rPr>
              <a:t>What does </a:t>
            </a:r>
            <a:r>
              <a:rPr lang="en-GB" b="1" dirty="0" smtClean="0">
                <a:solidFill>
                  <a:srgbClr val="7030A0"/>
                </a:solidFill>
                <a:latin typeface="Century Gothic" panose="020B0502020202020204" pitchFamily="34" charset="0"/>
              </a:rPr>
              <a:t>daily</a:t>
            </a:r>
            <a:r>
              <a:rPr lang="en-GB" dirty="0" smtClean="0">
                <a:solidFill>
                  <a:srgbClr val="7030A0"/>
                </a:solidFill>
                <a:latin typeface="Century Gothic" panose="020B0502020202020204" pitchFamily="34" charset="0"/>
              </a:rPr>
              <a:t> practise look like?</a:t>
            </a:r>
          </a:p>
          <a:p>
            <a:pPr lvl="1"/>
            <a:r>
              <a:rPr lang="en-GB" dirty="0" smtClean="0">
                <a:solidFill>
                  <a:srgbClr val="7030A0"/>
                </a:solidFill>
                <a:latin typeface="Century Gothic" panose="020B0502020202020204" pitchFamily="34" charset="0"/>
              </a:rPr>
              <a:t>First response. Who does it? How long does it take? What happens then?</a:t>
            </a:r>
          </a:p>
          <a:p>
            <a:pPr lvl="1"/>
            <a:r>
              <a:rPr lang="en-GB" dirty="0" smtClean="0">
                <a:solidFill>
                  <a:srgbClr val="7030A0"/>
                </a:solidFill>
                <a:latin typeface="Century Gothic" panose="020B0502020202020204" pitchFamily="34" charset="0"/>
              </a:rPr>
              <a:t>Support versus challenge.</a:t>
            </a:r>
          </a:p>
          <a:p>
            <a:pPr lvl="1"/>
            <a:r>
              <a:rPr lang="en-GB" dirty="0" smtClean="0">
                <a:solidFill>
                  <a:srgbClr val="7030A0"/>
                </a:solidFill>
                <a:latin typeface="Century Gothic" panose="020B0502020202020204" pitchFamily="34" charset="0"/>
              </a:rPr>
              <a:t>“It is our responsibility to account for every child every day. It is your responsibility, as a parent to inform us why your child is not in school. Please contact school as soon as possible or this may become a safeguarding matter.”</a:t>
            </a:r>
            <a:endParaRPr lang="en-GB" dirty="0">
              <a:solidFill>
                <a:srgbClr val="7030A0"/>
              </a:solidFill>
              <a:latin typeface="Century Gothic" panose="020B0502020202020204" pitchFamily="34" charset="0"/>
            </a:endParaRPr>
          </a:p>
          <a:p>
            <a:r>
              <a:rPr lang="en-GB" dirty="0" smtClean="0">
                <a:solidFill>
                  <a:srgbClr val="7030A0"/>
                </a:solidFill>
                <a:latin typeface="Century Gothic" panose="020B0502020202020204" pitchFamily="34" charset="0"/>
              </a:rPr>
              <a:t>SLT daily role- time</a:t>
            </a:r>
          </a:p>
          <a:p>
            <a:pPr marL="0" indent="0">
              <a:buNone/>
            </a:pPr>
            <a:endParaRPr lang="en-GB" dirty="0" smtClean="0">
              <a:solidFill>
                <a:srgbClr val="7030A0"/>
              </a:solidFill>
            </a:endParaRPr>
          </a:p>
        </p:txBody>
      </p:sp>
      <p:pic>
        <p:nvPicPr>
          <p:cNvPr id="4" name="Picture 3" descr="C:\Users\Staff\Downloads\LLP Logo Smal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87729" y="5236326"/>
            <a:ext cx="1758461" cy="1065999"/>
          </a:xfrm>
          <a:prstGeom prst="rect">
            <a:avLst/>
          </a:prstGeom>
          <a:noFill/>
          <a:ln>
            <a:noFill/>
          </a:ln>
        </p:spPr>
      </p:pic>
    </p:spTree>
    <p:extLst>
      <p:ext uri="{BB962C8B-B14F-4D97-AF65-F5344CB8AC3E}">
        <p14:creationId xmlns:p14="http://schemas.microsoft.com/office/powerpoint/2010/main" val="2077166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7030A0"/>
                </a:solidFill>
                <a:latin typeface="Century Gothic" panose="020B0502020202020204" pitchFamily="34" charset="0"/>
              </a:rPr>
              <a:t>Consistency of practise is key. Leadership… priority… ownership</a:t>
            </a:r>
            <a:br>
              <a:rPr lang="en-GB" b="1" dirty="0">
                <a:solidFill>
                  <a:srgbClr val="7030A0"/>
                </a:solidFill>
                <a:latin typeface="Century Gothic" panose="020B0502020202020204" pitchFamily="34" charset="0"/>
              </a:rPr>
            </a:br>
            <a:endParaRPr lang="en-GB" b="1" dirty="0">
              <a:solidFill>
                <a:srgbClr val="7030A0"/>
              </a:solidFill>
              <a:latin typeface="Century Gothic" panose="020B0502020202020204" pitchFamily="34" charset="0"/>
            </a:endParaRPr>
          </a:p>
        </p:txBody>
      </p:sp>
      <p:sp>
        <p:nvSpPr>
          <p:cNvPr id="3" name="Content Placeholder 2"/>
          <p:cNvSpPr>
            <a:spLocks noGrp="1"/>
          </p:cNvSpPr>
          <p:nvPr>
            <p:ph idx="1"/>
          </p:nvPr>
        </p:nvSpPr>
        <p:spPr/>
        <p:txBody>
          <a:bodyPr>
            <a:normAutofit fontScale="77500" lnSpcReduction="20000"/>
          </a:bodyPr>
          <a:lstStyle/>
          <a:p>
            <a:r>
              <a:rPr lang="en-GB" b="1" dirty="0" smtClean="0">
                <a:solidFill>
                  <a:srgbClr val="7030A0"/>
                </a:solidFill>
                <a:latin typeface="Century Gothic" panose="020B0502020202020204" pitchFamily="34" charset="0"/>
              </a:rPr>
              <a:t>Weekly actions</a:t>
            </a:r>
          </a:p>
          <a:p>
            <a:r>
              <a:rPr lang="en-GB" dirty="0" smtClean="0">
                <a:latin typeface="Century Gothic" panose="020B0502020202020204" pitchFamily="34" charset="0"/>
              </a:rPr>
              <a:t>Whole school attendance and punctuality data shared with all.</a:t>
            </a:r>
          </a:p>
          <a:p>
            <a:r>
              <a:rPr lang="en-GB" dirty="0" smtClean="0">
                <a:latin typeface="Century Gothic" panose="020B0502020202020204" pitchFamily="34" charset="0"/>
              </a:rPr>
              <a:t>PA shared with all class by class. Give every staff member a role in improving attendance.</a:t>
            </a:r>
          </a:p>
          <a:p>
            <a:r>
              <a:rPr lang="en-GB" dirty="0" smtClean="0">
                <a:latin typeface="Century Gothic" panose="020B0502020202020204" pitchFamily="34" charset="0"/>
              </a:rPr>
              <a:t>Attendance discussed at staff meeting every week.. What are we doing? Group data? What is every leader doing?</a:t>
            </a:r>
          </a:p>
          <a:p>
            <a:r>
              <a:rPr lang="en-GB" dirty="0" smtClean="0">
                <a:latin typeface="Century Gothic" panose="020B0502020202020204" pitchFamily="34" charset="0"/>
              </a:rPr>
              <a:t>EWO- have printouts ready of all PA children. Look at actions, plan actions for the following week session.(School must have a response for PA not just EWO)</a:t>
            </a:r>
          </a:p>
          <a:p>
            <a:r>
              <a:rPr lang="en-GB" dirty="0" smtClean="0">
                <a:latin typeface="Century Gothic" panose="020B0502020202020204" pitchFamily="34" charset="0"/>
              </a:rPr>
              <a:t>Look at 90- 92% attendance. Prevent children becoming PA.</a:t>
            </a:r>
            <a:endParaRPr lang="en-GB" dirty="0">
              <a:latin typeface="Century Gothic" panose="020B0502020202020204" pitchFamily="34" charset="0"/>
            </a:endParaRPr>
          </a:p>
        </p:txBody>
      </p:sp>
      <p:pic>
        <p:nvPicPr>
          <p:cNvPr id="4" name="Picture 3" descr="C:\Users\Staff\Downloads\LLP Logo Smal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22302" y="5101389"/>
            <a:ext cx="1731498" cy="1130598"/>
          </a:xfrm>
          <a:prstGeom prst="rect">
            <a:avLst/>
          </a:prstGeom>
          <a:noFill/>
          <a:ln>
            <a:noFill/>
          </a:ln>
        </p:spPr>
      </p:pic>
    </p:spTree>
    <p:extLst>
      <p:ext uri="{BB962C8B-B14F-4D97-AF65-F5344CB8AC3E}">
        <p14:creationId xmlns:p14="http://schemas.microsoft.com/office/powerpoint/2010/main" val="2313712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6015605D31004C8DCAF1AF23C24995" ma:contentTypeVersion="9" ma:contentTypeDescription="Create a new document." ma:contentTypeScope="" ma:versionID="3df460c362236a77b850d3aa9d66e79e">
  <xsd:schema xmlns:xsd="http://www.w3.org/2001/XMLSchema" xmlns:xs="http://www.w3.org/2001/XMLSchema" xmlns:p="http://schemas.microsoft.com/office/2006/metadata/properties" xmlns:ns3="71311249-e61d-49e2-8856-519a8d166788" xmlns:ns4="a64a48ca-0878-4a9e-b74b-f442b4ccaf3f" targetNamespace="http://schemas.microsoft.com/office/2006/metadata/properties" ma:root="true" ma:fieldsID="c721779e2e5e3c2ab4a176a6f0bc219f" ns3:_="" ns4:_="">
    <xsd:import namespace="71311249-e61d-49e2-8856-519a8d166788"/>
    <xsd:import namespace="a64a48ca-0878-4a9e-b74b-f442b4ccaf3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311249-e61d-49e2-8856-519a8d16678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4a48ca-0878-4a9e-b74b-f442b4ccaf3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F5C197-FF93-4B69-B96B-6C1616E446B8}">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a64a48ca-0878-4a9e-b74b-f442b4ccaf3f"/>
    <ds:schemaRef ds:uri="71311249-e61d-49e2-8856-519a8d166788"/>
    <ds:schemaRef ds:uri="http://www.w3.org/XML/1998/namespace"/>
  </ds:schemaRefs>
</ds:datastoreItem>
</file>

<file path=customXml/itemProps2.xml><?xml version="1.0" encoding="utf-8"?>
<ds:datastoreItem xmlns:ds="http://schemas.openxmlformats.org/officeDocument/2006/customXml" ds:itemID="{D672878A-F0BC-410E-A09E-405706DD2D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311249-e61d-49e2-8856-519a8d166788"/>
    <ds:schemaRef ds:uri="a64a48ca-0878-4a9e-b74b-f442b4ccaf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DAB0AE-9FC4-439A-A8AC-0920BA2CDC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1362</TotalTime>
  <Words>1232</Words>
  <Application>Microsoft Office PowerPoint</Application>
  <PresentationFormat>Widescreen</PresentationFormat>
  <Paragraphs>118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Century Gothic</vt:lpstr>
      <vt:lpstr>Office Theme</vt:lpstr>
      <vt:lpstr>Link Network Attendance CPD Session </vt:lpstr>
      <vt:lpstr>Introductions .</vt:lpstr>
      <vt:lpstr>Why are we here?   </vt:lpstr>
      <vt:lpstr>Attendance and safeguarding</vt:lpstr>
      <vt:lpstr>The Educational Neglect Agenda</vt:lpstr>
      <vt:lpstr>The Educational Neglect Agenda</vt:lpstr>
      <vt:lpstr>Leadership and Management</vt:lpstr>
      <vt:lpstr>Whole school approach…. Governors to administrators</vt:lpstr>
      <vt:lpstr>Consistency of practise is key. Leadership… priority… ownership </vt:lpstr>
      <vt:lpstr>Consistency of practise is key. Leadership… priority… ownership </vt:lpstr>
      <vt:lpstr>What works…</vt:lpstr>
      <vt:lpstr>     Making a difference from day one:  Top Tips      </vt:lpstr>
      <vt:lpstr>Making a difference from day one:  Top Tips continued…. </vt:lpstr>
      <vt:lpstr>Making a difference from day one:  Top Tips cont… </vt:lpstr>
      <vt:lpstr>Actions to be completed by next session</vt:lpstr>
      <vt:lpstr>Your thoughts….</vt:lpstr>
      <vt:lpstr>Diary Dates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Staff</cp:lastModifiedBy>
  <cp:revision>81</cp:revision>
  <cp:lastPrinted>2020-01-22T17:42:17Z</cp:lastPrinted>
  <dcterms:created xsi:type="dcterms:W3CDTF">2016-08-26T11:08:45Z</dcterms:created>
  <dcterms:modified xsi:type="dcterms:W3CDTF">2021-04-20T11:42:14Z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0x010100AA6015605D31004C8DCAF1AF23C24995</vt:lpwstr>
  </property>
</Properties>
</file>