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49"/>
  </p:notesMasterIdLst>
  <p:sldIdLst>
    <p:sldId id="290" r:id="rId2"/>
    <p:sldId id="417" r:id="rId3"/>
    <p:sldId id="578" r:id="rId4"/>
    <p:sldId id="559" r:id="rId5"/>
    <p:sldId id="419" r:id="rId6"/>
    <p:sldId id="553" r:id="rId7"/>
    <p:sldId id="581" r:id="rId8"/>
    <p:sldId id="593" r:id="rId9"/>
    <p:sldId id="590" r:id="rId10"/>
    <p:sldId id="589" r:id="rId11"/>
    <p:sldId id="565" r:id="rId12"/>
    <p:sldId id="594" r:id="rId13"/>
    <p:sldId id="595" r:id="rId14"/>
    <p:sldId id="573" r:id="rId15"/>
    <p:sldId id="562" r:id="rId16"/>
    <p:sldId id="579" r:id="rId17"/>
    <p:sldId id="566" r:id="rId18"/>
    <p:sldId id="567" r:id="rId19"/>
    <p:sldId id="568" r:id="rId20"/>
    <p:sldId id="569" r:id="rId21"/>
    <p:sldId id="585" r:id="rId22"/>
    <p:sldId id="576" r:id="rId23"/>
    <p:sldId id="574" r:id="rId24"/>
    <p:sldId id="575" r:id="rId25"/>
    <p:sldId id="591" r:id="rId26"/>
    <p:sldId id="586" r:id="rId27"/>
    <p:sldId id="587" r:id="rId28"/>
    <p:sldId id="588" r:id="rId29"/>
    <p:sldId id="592" r:id="rId30"/>
    <p:sldId id="441" r:id="rId31"/>
    <p:sldId id="442" r:id="rId32"/>
    <p:sldId id="443" r:id="rId33"/>
    <p:sldId id="563" r:id="rId34"/>
    <p:sldId id="572" r:id="rId35"/>
    <p:sldId id="265" r:id="rId36"/>
    <p:sldId id="266" r:id="rId37"/>
    <p:sldId id="257" r:id="rId38"/>
    <p:sldId id="269" r:id="rId39"/>
    <p:sldId id="270" r:id="rId40"/>
    <p:sldId id="268" r:id="rId41"/>
    <p:sldId id="261" r:id="rId42"/>
    <p:sldId id="571" r:id="rId43"/>
    <p:sldId id="430" r:id="rId44"/>
    <p:sldId id="584" r:id="rId45"/>
    <p:sldId id="530" r:id="rId46"/>
    <p:sldId id="287" r:id="rId47"/>
    <p:sldId id="28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ACD"/>
    <a:srgbClr val="FDFDFF"/>
    <a:srgbClr val="FDFDEA"/>
    <a:srgbClr val="FEF8F1"/>
    <a:srgbClr val="58277E"/>
    <a:srgbClr val="263469"/>
    <a:srgbClr val="E4D9FF"/>
    <a:srgbClr val="FAFAFF"/>
    <a:srgbClr val="1D2649"/>
    <a:srgbClr val="2F3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8707"/>
  </p:normalViewPr>
  <p:slideViewPr>
    <p:cSldViewPr snapToGrid="0" snapToObjects="1">
      <p:cViewPr varScale="1">
        <p:scale>
          <a:sx n="54" d="100"/>
          <a:sy n="54" d="100"/>
        </p:scale>
        <p:origin x="456" y="40"/>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explore-education-statistics.service.gov.uk/find-statistics/pupil-attendance-in-schools?utm_source=3%20October%202022%20C19&amp;utm_medium=Daily%20Email%20C19&amp;utm_campaign=DfE%20C19"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explore-education-statistics.service.gov.uk/find-statistics/pupil-attendance-in-schools?utm_source=3%20October%202022%20C19&amp;utm_medium=Daily%20Email%20C19&amp;utm_campaign=DfE%20C19"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46337-5397-42ED-90AD-27CE5D9E556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D5E43EB-544A-45FA-8F8F-485D26372A06}">
      <dgm:prSet/>
      <dgm:spPr/>
      <dgm:t>
        <a:bodyPr/>
        <a:lstStyle/>
        <a:p>
          <a:r>
            <a:rPr lang="en-GB" b="1"/>
            <a:t>INFORMATION: Schools can now compare attendance with national, regional and local authority figures and view last year’s attendance</a:t>
          </a:r>
          <a:endParaRPr lang="en-US"/>
        </a:p>
      </dgm:t>
    </dgm:pt>
    <dgm:pt modelId="{5898C615-BF50-4F22-89BA-AE81C3E94507}" type="parTrans" cxnId="{1CDA2DFE-9BEF-4E77-8998-7F706976A561}">
      <dgm:prSet/>
      <dgm:spPr/>
      <dgm:t>
        <a:bodyPr/>
        <a:lstStyle/>
        <a:p>
          <a:endParaRPr lang="en-US"/>
        </a:p>
      </dgm:t>
    </dgm:pt>
    <dgm:pt modelId="{D154C9AC-29E0-4A82-89CF-471F2BA6339B}" type="sibTrans" cxnId="{1CDA2DFE-9BEF-4E77-8998-7F706976A561}">
      <dgm:prSet/>
      <dgm:spPr/>
      <dgm:t>
        <a:bodyPr/>
        <a:lstStyle/>
        <a:p>
          <a:endParaRPr lang="en-US"/>
        </a:p>
      </dgm:t>
    </dgm:pt>
    <dgm:pt modelId="{2347F81A-AD96-4314-9159-E59163D44BD2}">
      <dgm:prSet/>
      <dgm:spPr/>
      <dgm:t>
        <a:bodyPr/>
        <a:lstStyle/>
        <a:p>
          <a:r>
            <a:rPr lang="en-GB"/>
            <a:t>From Thursday 29 September, schools and local authorities can use a public data dashboard to compare themselves with up-to-date national, regional and local authority figures for </a:t>
          </a:r>
          <a:r>
            <a:rPr lang="en-GB">
              <a:hlinkClick xmlns:r="http://schemas.openxmlformats.org/officeDocument/2006/relationships" r:id="rId1"/>
            </a:rPr>
            <a:t>pupil attendance and absence in England</a:t>
          </a:r>
          <a:r>
            <a:rPr lang="en-GB"/>
            <a:t>. This will be updated every 2 weeks.</a:t>
          </a:r>
          <a:endParaRPr lang="en-US"/>
        </a:p>
      </dgm:t>
    </dgm:pt>
    <dgm:pt modelId="{786B4D29-62AB-46E3-830D-37CDAD94C84F}" type="parTrans" cxnId="{3B8320A7-801A-408A-8B6C-99CE8850AA53}">
      <dgm:prSet/>
      <dgm:spPr/>
      <dgm:t>
        <a:bodyPr/>
        <a:lstStyle/>
        <a:p>
          <a:endParaRPr lang="en-US"/>
        </a:p>
      </dgm:t>
    </dgm:pt>
    <dgm:pt modelId="{7819074C-ECF1-482A-82F2-1B3FFD7F7B8F}" type="sibTrans" cxnId="{3B8320A7-801A-408A-8B6C-99CE8850AA53}">
      <dgm:prSet/>
      <dgm:spPr/>
      <dgm:t>
        <a:bodyPr/>
        <a:lstStyle/>
        <a:p>
          <a:endParaRPr lang="en-US"/>
        </a:p>
      </dgm:t>
    </dgm:pt>
    <dgm:pt modelId="{66F7CF28-1EAD-4B44-A3E8-F4C678A51529}">
      <dgm:prSet/>
      <dgm:spPr/>
      <dgm:t>
        <a:bodyPr/>
        <a:lstStyle/>
        <a:p>
          <a:r>
            <a:rPr lang="en-GB"/>
            <a:t>In addition to daily attendance reports for the new academic year, schools, local authorities and trusts can use their school daily attendance reports to view a summary of their overall attendance for the 2021/22 academic year and attendance for each pupil.</a:t>
          </a:r>
          <a:endParaRPr lang="en-US"/>
        </a:p>
      </dgm:t>
    </dgm:pt>
    <dgm:pt modelId="{3929FADB-3869-4FED-90B2-0D2BBA5E12DB}" type="parTrans" cxnId="{AF4C429B-5B26-435C-B1FB-366F4FA2C20D}">
      <dgm:prSet/>
      <dgm:spPr/>
      <dgm:t>
        <a:bodyPr/>
        <a:lstStyle/>
        <a:p>
          <a:endParaRPr lang="en-US"/>
        </a:p>
      </dgm:t>
    </dgm:pt>
    <dgm:pt modelId="{E71E96AB-FCFB-4D6B-A8CD-728706214BF8}" type="sibTrans" cxnId="{AF4C429B-5B26-435C-B1FB-366F4FA2C20D}">
      <dgm:prSet/>
      <dgm:spPr/>
      <dgm:t>
        <a:bodyPr/>
        <a:lstStyle/>
        <a:p>
          <a:endParaRPr lang="en-US"/>
        </a:p>
      </dgm:t>
    </dgm:pt>
    <dgm:pt modelId="{79199AA0-7322-4E3F-AB3D-5B5B164A8D91}" type="pres">
      <dgm:prSet presAssocID="{D2946337-5397-42ED-90AD-27CE5D9E5561}" presName="linear" presStyleCnt="0">
        <dgm:presLayoutVars>
          <dgm:animLvl val="lvl"/>
          <dgm:resizeHandles val="exact"/>
        </dgm:presLayoutVars>
      </dgm:prSet>
      <dgm:spPr/>
    </dgm:pt>
    <dgm:pt modelId="{EA1E780F-AC1C-41F3-AF18-F87A720241C0}" type="pres">
      <dgm:prSet presAssocID="{BD5E43EB-544A-45FA-8F8F-485D26372A06}" presName="parentText" presStyleLbl="node1" presStyleIdx="0" presStyleCnt="3">
        <dgm:presLayoutVars>
          <dgm:chMax val="0"/>
          <dgm:bulletEnabled val="1"/>
        </dgm:presLayoutVars>
      </dgm:prSet>
      <dgm:spPr/>
    </dgm:pt>
    <dgm:pt modelId="{519CB95B-F73A-486B-A08F-9AB173E59983}" type="pres">
      <dgm:prSet presAssocID="{D154C9AC-29E0-4A82-89CF-471F2BA6339B}" presName="spacer" presStyleCnt="0"/>
      <dgm:spPr/>
    </dgm:pt>
    <dgm:pt modelId="{182A57CD-9877-47BB-9D8B-067BF1294F44}" type="pres">
      <dgm:prSet presAssocID="{2347F81A-AD96-4314-9159-E59163D44BD2}" presName="parentText" presStyleLbl="node1" presStyleIdx="1" presStyleCnt="3">
        <dgm:presLayoutVars>
          <dgm:chMax val="0"/>
          <dgm:bulletEnabled val="1"/>
        </dgm:presLayoutVars>
      </dgm:prSet>
      <dgm:spPr/>
    </dgm:pt>
    <dgm:pt modelId="{201D19B3-7468-4648-8733-6C905B9F65B0}" type="pres">
      <dgm:prSet presAssocID="{7819074C-ECF1-482A-82F2-1B3FFD7F7B8F}" presName="spacer" presStyleCnt="0"/>
      <dgm:spPr/>
    </dgm:pt>
    <dgm:pt modelId="{2697490B-725E-49D1-927B-07C5A77DC726}" type="pres">
      <dgm:prSet presAssocID="{66F7CF28-1EAD-4B44-A3E8-F4C678A51529}" presName="parentText" presStyleLbl="node1" presStyleIdx="2" presStyleCnt="3">
        <dgm:presLayoutVars>
          <dgm:chMax val="0"/>
          <dgm:bulletEnabled val="1"/>
        </dgm:presLayoutVars>
      </dgm:prSet>
      <dgm:spPr/>
    </dgm:pt>
  </dgm:ptLst>
  <dgm:cxnLst>
    <dgm:cxn modelId="{4D0DFB7A-AD0B-4594-B7FA-4839B919A4E4}" type="presOf" srcId="{BD5E43EB-544A-45FA-8F8F-485D26372A06}" destId="{EA1E780F-AC1C-41F3-AF18-F87A720241C0}" srcOrd="0" destOrd="0" presId="urn:microsoft.com/office/officeart/2005/8/layout/vList2"/>
    <dgm:cxn modelId="{AF4C429B-5B26-435C-B1FB-366F4FA2C20D}" srcId="{D2946337-5397-42ED-90AD-27CE5D9E5561}" destId="{66F7CF28-1EAD-4B44-A3E8-F4C678A51529}" srcOrd="2" destOrd="0" parTransId="{3929FADB-3869-4FED-90B2-0D2BBA5E12DB}" sibTransId="{E71E96AB-FCFB-4D6B-A8CD-728706214BF8}"/>
    <dgm:cxn modelId="{3B8320A7-801A-408A-8B6C-99CE8850AA53}" srcId="{D2946337-5397-42ED-90AD-27CE5D9E5561}" destId="{2347F81A-AD96-4314-9159-E59163D44BD2}" srcOrd="1" destOrd="0" parTransId="{786B4D29-62AB-46E3-830D-37CDAD94C84F}" sibTransId="{7819074C-ECF1-482A-82F2-1B3FFD7F7B8F}"/>
    <dgm:cxn modelId="{95E742BD-9225-4F7F-9AC4-27638F759481}" type="presOf" srcId="{D2946337-5397-42ED-90AD-27CE5D9E5561}" destId="{79199AA0-7322-4E3F-AB3D-5B5B164A8D91}" srcOrd="0" destOrd="0" presId="urn:microsoft.com/office/officeart/2005/8/layout/vList2"/>
    <dgm:cxn modelId="{2DBA2EC2-87C8-472A-B5B0-88B600777FE9}" type="presOf" srcId="{66F7CF28-1EAD-4B44-A3E8-F4C678A51529}" destId="{2697490B-725E-49D1-927B-07C5A77DC726}" srcOrd="0" destOrd="0" presId="urn:microsoft.com/office/officeart/2005/8/layout/vList2"/>
    <dgm:cxn modelId="{D23D04D1-9E8C-4DF2-8E60-1A7CE639AE2A}" type="presOf" srcId="{2347F81A-AD96-4314-9159-E59163D44BD2}" destId="{182A57CD-9877-47BB-9D8B-067BF1294F44}" srcOrd="0" destOrd="0" presId="urn:microsoft.com/office/officeart/2005/8/layout/vList2"/>
    <dgm:cxn modelId="{1CDA2DFE-9BEF-4E77-8998-7F706976A561}" srcId="{D2946337-5397-42ED-90AD-27CE5D9E5561}" destId="{BD5E43EB-544A-45FA-8F8F-485D26372A06}" srcOrd="0" destOrd="0" parTransId="{5898C615-BF50-4F22-89BA-AE81C3E94507}" sibTransId="{D154C9AC-29E0-4A82-89CF-471F2BA6339B}"/>
    <dgm:cxn modelId="{424D0247-0E80-4A5F-8CE3-B77B0BFFC43F}" type="presParOf" srcId="{79199AA0-7322-4E3F-AB3D-5B5B164A8D91}" destId="{EA1E780F-AC1C-41F3-AF18-F87A720241C0}" srcOrd="0" destOrd="0" presId="urn:microsoft.com/office/officeart/2005/8/layout/vList2"/>
    <dgm:cxn modelId="{54067C3D-12DF-4926-8E38-0E9D8BE94C6D}" type="presParOf" srcId="{79199AA0-7322-4E3F-AB3D-5B5B164A8D91}" destId="{519CB95B-F73A-486B-A08F-9AB173E59983}" srcOrd="1" destOrd="0" presId="urn:microsoft.com/office/officeart/2005/8/layout/vList2"/>
    <dgm:cxn modelId="{F5B9187D-E9BD-4D31-A681-6266E1EB1D47}" type="presParOf" srcId="{79199AA0-7322-4E3F-AB3D-5B5B164A8D91}" destId="{182A57CD-9877-47BB-9D8B-067BF1294F44}" srcOrd="2" destOrd="0" presId="urn:microsoft.com/office/officeart/2005/8/layout/vList2"/>
    <dgm:cxn modelId="{28CAC482-D9A6-4CFB-936C-831038432CF0}" type="presParOf" srcId="{79199AA0-7322-4E3F-AB3D-5B5B164A8D91}" destId="{201D19B3-7468-4648-8733-6C905B9F65B0}" srcOrd="3" destOrd="0" presId="urn:microsoft.com/office/officeart/2005/8/layout/vList2"/>
    <dgm:cxn modelId="{3D2CB7E8-DC42-4924-8C68-FFC541AA6EF2}" type="presParOf" srcId="{79199AA0-7322-4E3F-AB3D-5B5B164A8D91}" destId="{2697490B-725E-49D1-927B-07C5A77DC72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E05827-7909-4110-845B-6426DC6DF1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B96E7E-FC71-4A7F-89FA-EFF456929872}">
      <dgm:prSet/>
      <dgm:spPr/>
      <dgm:t>
        <a:bodyPr/>
        <a:lstStyle/>
        <a:p>
          <a:r>
            <a:rPr lang="en-GB"/>
            <a:t>Are you looking at it every week?</a:t>
          </a:r>
          <a:endParaRPr lang="en-US"/>
        </a:p>
      </dgm:t>
    </dgm:pt>
    <dgm:pt modelId="{31F00313-DC24-463B-9156-2460ED3C722F}" type="parTrans" cxnId="{5300F4BB-1C2F-45CD-8499-50D6CB7DC6BC}">
      <dgm:prSet/>
      <dgm:spPr/>
      <dgm:t>
        <a:bodyPr/>
        <a:lstStyle/>
        <a:p>
          <a:endParaRPr lang="en-US"/>
        </a:p>
      </dgm:t>
    </dgm:pt>
    <dgm:pt modelId="{560EB90D-8F7B-4E1E-B204-67A74019CBBE}" type="sibTrans" cxnId="{5300F4BB-1C2F-45CD-8499-50D6CB7DC6BC}">
      <dgm:prSet/>
      <dgm:spPr/>
      <dgm:t>
        <a:bodyPr/>
        <a:lstStyle/>
        <a:p>
          <a:endParaRPr lang="en-US"/>
        </a:p>
      </dgm:t>
    </dgm:pt>
    <dgm:pt modelId="{73E6B4D5-C746-4571-8F67-DBE2E46F1708}">
      <dgm:prSet/>
      <dgm:spPr/>
      <dgm:t>
        <a:bodyPr/>
        <a:lstStyle/>
        <a:p>
          <a:r>
            <a:rPr lang="en-GB"/>
            <a:t>What are you doing about it?</a:t>
          </a:r>
          <a:endParaRPr lang="en-US"/>
        </a:p>
      </dgm:t>
    </dgm:pt>
    <dgm:pt modelId="{6D4F1D46-A7C7-44EF-B10E-B2713FF63B31}" type="parTrans" cxnId="{007A9280-82AC-40C2-8AEF-9972E6453665}">
      <dgm:prSet/>
      <dgm:spPr/>
      <dgm:t>
        <a:bodyPr/>
        <a:lstStyle/>
        <a:p>
          <a:endParaRPr lang="en-US"/>
        </a:p>
      </dgm:t>
    </dgm:pt>
    <dgm:pt modelId="{9D270490-9096-40E5-8161-D6F607652985}" type="sibTrans" cxnId="{007A9280-82AC-40C2-8AEF-9972E6453665}">
      <dgm:prSet/>
      <dgm:spPr/>
      <dgm:t>
        <a:bodyPr/>
        <a:lstStyle/>
        <a:p>
          <a:endParaRPr lang="en-US"/>
        </a:p>
      </dgm:t>
    </dgm:pt>
    <dgm:pt modelId="{B4F47BD1-9704-47B4-9001-84D946FB117F}">
      <dgm:prSet/>
      <dgm:spPr/>
      <dgm:t>
        <a:bodyPr/>
        <a:lstStyle/>
        <a:p>
          <a:r>
            <a:rPr lang="en-GB"/>
            <a:t>Share good practice.</a:t>
          </a:r>
          <a:endParaRPr lang="en-US"/>
        </a:p>
      </dgm:t>
    </dgm:pt>
    <dgm:pt modelId="{A5F29CB9-B6AC-4762-880C-AD7C745F65A9}" type="parTrans" cxnId="{F829B914-6C8D-44EB-815E-6DE329A63EFE}">
      <dgm:prSet/>
      <dgm:spPr/>
      <dgm:t>
        <a:bodyPr/>
        <a:lstStyle/>
        <a:p>
          <a:endParaRPr lang="en-US"/>
        </a:p>
      </dgm:t>
    </dgm:pt>
    <dgm:pt modelId="{BA1E5CC5-0668-4B71-8CF8-ECCA05BEC57B}" type="sibTrans" cxnId="{F829B914-6C8D-44EB-815E-6DE329A63EFE}">
      <dgm:prSet/>
      <dgm:spPr/>
      <dgm:t>
        <a:bodyPr/>
        <a:lstStyle/>
        <a:p>
          <a:endParaRPr lang="en-US"/>
        </a:p>
      </dgm:t>
    </dgm:pt>
    <dgm:pt modelId="{40FE2AF1-361B-4651-8060-9162FE72F0A7}" type="pres">
      <dgm:prSet presAssocID="{3AE05827-7909-4110-845B-6426DC6DF1BE}" presName="linear" presStyleCnt="0">
        <dgm:presLayoutVars>
          <dgm:animLvl val="lvl"/>
          <dgm:resizeHandles val="exact"/>
        </dgm:presLayoutVars>
      </dgm:prSet>
      <dgm:spPr/>
    </dgm:pt>
    <dgm:pt modelId="{2823AC1E-27B6-4D41-AA68-B4CAFED02FB3}" type="pres">
      <dgm:prSet presAssocID="{2CB96E7E-FC71-4A7F-89FA-EFF456929872}" presName="parentText" presStyleLbl="node1" presStyleIdx="0" presStyleCnt="3">
        <dgm:presLayoutVars>
          <dgm:chMax val="0"/>
          <dgm:bulletEnabled val="1"/>
        </dgm:presLayoutVars>
      </dgm:prSet>
      <dgm:spPr/>
    </dgm:pt>
    <dgm:pt modelId="{E736DB33-74AE-49DA-89F4-7A4A74774FA3}" type="pres">
      <dgm:prSet presAssocID="{560EB90D-8F7B-4E1E-B204-67A74019CBBE}" presName="spacer" presStyleCnt="0"/>
      <dgm:spPr/>
    </dgm:pt>
    <dgm:pt modelId="{27150D9D-34D3-4D92-BC4C-9EF259475018}" type="pres">
      <dgm:prSet presAssocID="{73E6B4D5-C746-4571-8F67-DBE2E46F1708}" presName="parentText" presStyleLbl="node1" presStyleIdx="1" presStyleCnt="3">
        <dgm:presLayoutVars>
          <dgm:chMax val="0"/>
          <dgm:bulletEnabled val="1"/>
        </dgm:presLayoutVars>
      </dgm:prSet>
      <dgm:spPr/>
    </dgm:pt>
    <dgm:pt modelId="{286F07FA-82A6-4B4C-AF9D-1284983B9DB6}" type="pres">
      <dgm:prSet presAssocID="{9D270490-9096-40E5-8161-D6F607652985}" presName="spacer" presStyleCnt="0"/>
      <dgm:spPr/>
    </dgm:pt>
    <dgm:pt modelId="{F145BB84-01AD-4644-B3DD-B133EA100DB0}" type="pres">
      <dgm:prSet presAssocID="{B4F47BD1-9704-47B4-9001-84D946FB117F}" presName="parentText" presStyleLbl="node1" presStyleIdx="2" presStyleCnt="3">
        <dgm:presLayoutVars>
          <dgm:chMax val="0"/>
          <dgm:bulletEnabled val="1"/>
        </dgm:presLayoutVars>
      </dgm:prSet>
      <dgm:spPr/>
    </dgm:pt>
  </dgm:ptLst>
  <dgm:cxnLst>
    <dgm:cxn modelId="{F829B914-6C8D-44EB-815E-6DE329A63EFE}" srcId="{3AE05827-7909-4110-845B-6426DC6DF1BE}" destId="{B4F47BD1-9704-47B4-9001-84D946FB117F}" srcOrd="2" destOrd="0" parTransId="{A5F29CB9-B6AC-4762-880C-AD7C745F65A9}" sibTransId="{BA1E5CC5-0668-4B71-8CF8-ECCA05BEC57B}"/>
    <dgm:cxn modelId="{FFA23931-C64A-49F5-9FA8-DA45AAD50C93}" type="presOf" srcId="{2CB96E7E-FC71-4A7F-89FA-EFF456929872}" destId="{2823AC1E-27B6-4D41-AA68-B4CAFED02FB3}" srcOrd="0" destOrd="0" presId="urn:microsoft.com/office/officeart/2005/8/layout/vList2"/>
    <dgm:cxn modelId="{2AB9EA3A-F980-4B1A-A81D-BBF3950CA039}" type="presOf" srcId="{73E6B4D5-C746-4571-8F67-DBE2E46F1708}" destId="{27150D9D-34D3-4D92-BC4C-9EF259475018}" srcOrd="0" destOrd="0" presId="urn:microsoft.com/office/officeart/2005/8/layout/vList2"/>
    <dgm:cxn modelId="{F08D545F-6491-4CF2-9A5B-19C2BC57A285}" type="presOf" srcId="{B4F47BD1-9704-47B4-9001-84D946FB117F}" destId="{F145BB84-01AD-4644-B3DD-B133EA100DB0}" srcOrd="0" destOrd="0" presId="urn:microsoft.com/office/officeart/2005/8/layout/vList2"/>
    <dgm:cxn modelId="{007A9280-82AC-40C2-8AEF-9972E6453665}" srcId="{3AE05827-7909-4110-845B-6426DC6DF1BE}" destId="{73E6B4D5-C746-4571-8F67-DBE2E46F1708}" srcOrd="1" destOrd="0" parTransId="{6D4F1D46-A7C7-44EF-B10E-B2713FF63B31}" sibTransId="{9D270490-9096-40E5-8161-D6F607652985}"/>
    <dgm:cxn modelId="{5300F4BB-1C2F-45CD-8499-50D6CB7DC6BC}" srcId="{3AE05827-7909-4110-845B-6426DC6DF1BE}" destId="{2CB96E7E-FC71-4A7F-89FA-EFF456929872}" srcOrd="0" destOrd="0" parTransId="{31F00313-DC24-463B-9156-2460ED3C722F}" sibTransId="{560EB90D-8F7B-4E1E-B204-67A74019CBBE}"/>
    <dgm:cxn modelId="{B85D1DDF-09FE-4CF5-95E1-EB8799E9AD31}" type="presOf" srcId="{3AE05827-7909-4110-845B-6426DC6DF1BE}" destId="{40FE2AF1-361B-4651-8060-9162FE72F0A7}" srcOrd="0" destOrd="0" presId="urn:microsoft.com/office/officeart/2005/8/layout/vList2"/>
    <dgm:cxn modelId="{71F441D4-4453-4427-9900-B50789024008}" type="presParOf" srcId="{40FE2AF1-361B-4651-8060-9162FE72F0A7}" destId="{2823AC1E-27B6-4D41-AA68-B4CAFED02FB3}" srcOrd="0" destOrd="0" presId="urn:microsoft.com/office/officeart/2005/8/layout/vList2"/>
    <dgm:cxn modelId="{9F0A6DFD-6C7D-4651-9269-34C72B5C1AAD}" type="presParOf" srcId="{40FE2AF1-361B-4651-8060-9162FE72F0A7}" destId="{E736DB33-74AE-49DA-89F4-7A4A74774FA3}" srcOrd="1" destOrd="0" presId="urn:microsoft.com/office/officeart/2005/8/layout/vList2"/>
    <dgm:cxn modelId="{7F72E8EF-847F-4B88-A3F8-206BC7F4E47C}" type="presParOf" srcId="{40FE2AF1-361B-4651-8060-9162FE72F0A7}" destId="{27150D9D-34D3-4D92-BC4C-9EF259475018}" srcOrd="2" destOrd="0" presId="urn:microsoft.com/office/officeart/2005/8/layout/vList2"/>
    <dgm:cxn modelId="{9125A337-41D3-424E-88CF-219E91D7CA2A}" type="presParOf" srcId="{40FE2AF1-361B-4651-8060-9162FE72F0A7}" destId="{286F07FA-82A6-4B4C-AF9D-1284983B9DB6}" srcOrd="3" destOrd="0" presId="urn:microsoft.com/office/officeart/2005/8/layout/vList2"/>
    <dgm:cxn modelId="{079EE565-8A84-4688-8B92-D9C6647B63EC}" type="presParOf" srcId="{40FE2AF1-361B-4651-8060-9162FE72F0A7}" destId="{F145BB84-01AD-4644-B3DD-B133EA100D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E780F-AC1C-41F3-AF18-F87A720241C0}">
      <dsp:nvSpPr>
        <dsp:cNvPr id="0" name=""/>
        <dsp:cNvSpPr/>
      </dsp:nvSpPr>
      <dsp:spPr>
        <a:xfrm>
          <a:off x="0" y="117087"/>
          <a:ext cx="6263640"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INFORMATION: Schools can now compare attendance with national, regional and local authority figures and view last year’s attendance</a:t>
          </a:r>
          <a:endParaRPr lang="en-US" sz="2000" kern="1200"/>
        </a:p>
      </dsp:txBody>
      <dsp:txXfrm>
        <a:off x="83887" y="200974"/>
        <a:ext cx="6095866" cy="1550663"/>
      </dsp:txXfrm>
    </dsp:sp>
    <dsp:sp modelId="{182A57CD-9877-47BB-9D8B-067BF1294F44}">
      <dsp:nvSpPr>
        <dsp:cNvPr id="0" name=""/>
        <dsp:cNvSpPr/>
      </dsp:nvSpPr>
      <dsp:spPr>
        <a:xfrm>
          <a:off x="0" y="1893125"/>
          <a:ext cx="6263640"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From Thursday 29 September, schools and local authorities can use a public data dashboard to compare themselves with up-to-date national, regional and local authority figures for </a:t>
          </a:r>
          <a:r>
            <a:rPr lang="en-GB" sz="2000" kern="1200">
              <a:hlinkClick xmlns:r="http://schemas.openxmlformats.org/officeDocument/2006/relationships" r:id="rId1"/>
            </a:rPr>
            <a:t>pupil attendance and absence in England</a:t>
          </a:r>
          <a:r>
            <a:rPr lang="en-GB" sz="2000" kern="1200"/>
            <a:t>. This will be updated every 2 weeks.</a:t>
          </a:r>
          <a:endParaRPr lang="en-US" sz="2000" kern="1200"/>
        </a:p>
      </dsp:txBody>
      <dsp:txXfrm>
        <a:off x="83887" y="1977012"/>
        <a:ext cx="6095866" cy="1550663"/>
      </dsp:txXfrm>
    </dsp:sp>
    <dsp:sp modelId="{2697490B-725E-49D1-927B-07C5A77DC726}">
      <dsp:nvSpPr>
        <dsp:cNvPr id="0" name=""/>
        <dsp:cNvSpPr/>
      </dsp:nvSpPr>
      <dsp:spPr>
        <a:xfrm>
          <a:off x="0" y="3669162"/>
          <a:ext cx="6263640"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In addition to daily attendance reports for the new academic year, schools, local authorities and trusts can use their school daily attendance reports to view a summary of their overall attendance for the 2021/22 academic year and attendance for each pupil.</a:t>
          </a:r>
          <a:endParaRPr lang="en-US" sz="2000" kern="1200"/>
        </a:p>
      </dsp:txBody>
      <dsp:txXfrm>
        <a:off x="83887" y="3753049"/>
        <a:ext cx="6095866" cy="155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3AC1E-27B6-4D41-AA68-B4CAFED02FB3}">
      <dsp:nvSpPr>
        <dsp:cNvPr id="0" name=""/>
        <dsp:cNvSpPr/>
      </dsp:nvSpPr>
      <dsp:spPr>
        <a:xfrm>
          <a:off x="0" y="3850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a:t>Are you looking at it every week?</a:t>
          </a:r>
          <a:endParaRPr lang="en-US" sz="5500" kern="1200"/>
        </a:p>
      </dsp:txBody>
      <dsp:txXfrm>
        <a:off x="64397" y="102903"/>
        <a:ext cx="10386806" cy="1190381"/>
      </dsp:txXfrm>
    </dsp:sp>
    <dsp:sp modelId="{27150D9D-34D3-4D92-BC4C-9EF259475018}">
      <dsp:nvSpPr>
        <dsp:cNvPr id="0" name=""/>
        <dsp:cNvSpPr/>
      </dsp:nvSpPr>
      <dsp:spPr>
        <a:xfrm>
          <a:off x="0" y="1516081"/>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a:t>What are you doing about it?</a:t>
          </a:r>
          <a:endParaRPr lang="en-US" sz="5500" kern="1200"/>
        </a:p>
      </dsp:txBody>
      <dsp:txXfrm>
        <a:off x="64397" y="1580478"/>
        <a:ext cx="10386806" cy="1190381"/>
      </dsp:txXfrm>
    </dsp:sp>
    <dsp:sp modelId="{F145BB84-01AD-4644-B3DD-B133EA100DB0}">
      <dsp:nvSpPr>
        <dsp:cNvPr id="0" name=""/>
        <dsp:cNvSpPr/>
      </dsp:nvSpPr>
      <dsp:spPr>
        <a:xfrm>
          <a:off x="0" y="299365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GB" sz="5500" kern="1200"/>
            <a:t>Share good practice.</a:t>
          </a:r>
          <a:endParaRPr lang="en-US" sz="5500" kern="1200"/>
        </a:p>
      </dsp:txBody>
      <dsp:txXfrm>
        <a:off x="64397" y="3058053"/>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2E260-AD2F-7541-A0B8-0021E2084C79}"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6A183-1907-0D49-B3FC-59C36C54FB29}" type="slidenum">
              <a:rPr lang="en-US" smtClean="0"/>
              <a:t>‹#›</a:t>
            </a:fld>
            <a:endParaRPr lang="en-US"/>
          </a:p>
        </p:txBody>
      </p:sp>
    </p:spTree>
    <p:extLst>
      <p:ext uri="{BB962C8B-B14F-4D97-AF65-F5344CB8AC3E}">
        <p14:creationId xmlns:p14="http://schemas.microsoft.com/office/powerpoint/2010/main" val="101677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solidFill>
                  <a:srgbClr val="263469"/>
                </a:solidFill>
              </a:rPr>
              <a:t>Team logo(s) to only appear on 1</a:t>
            </a:r>
            <a:r>
              <a:rPr lang="en-GB" b="1" baseline="30000" dirty="0">
                <a:solidFill>
                  <a:srgbClr val="263469"/>
                </a:solidFill>
              </a:rPr>
              <a:t>st</a:t>
            </a:r>
            <a:r>
              <a:rPr lang="en-GB" b="1" dirty="0">
                <a:solidFill>
                  <a:srgbClr val="263469"/>
                </a:solidFill>
              </a:rPr>
              <a:t> and last slides.</a:t>
            </a:r>
          </a:p>
          <a:p>
            <a:pPr marL="171450" indent="-171450">
              <a:buFont typeface="Arial" panose="020B0604020202020204" pitchFamily="34" charset="0"/>
              <a:buChar char="•"/>
            </a:pPr>
            <a:r>
              <a:rPr lang="en-GB" b="1" dirty="0">
                <a:solidFill>
                  <a:srgbClr val="263469"/>
                </a:solidFill>
              </a:rPr>
              <a:t>Only SIL logo to appear on all other slides.</a:t>
            </a:r>
          </a:p>
          <a:p>
            <a:pPr marL="171450" indent="-171450">
              <a:buFont typeface="Arial" panose="020B0604020202020204" pitchFamily="34" charset="0"/>
              <a:buChar char="•"/>
            </a:pPr>
            <a:r>
              <a:rPr lang="en-GB" b="1" dirty="0">
                <a:solidFill>
                  <a:srgbClr val="263469"/>
                </a:solidFill>
              </a:rPr>
              <a:t>Headings are Calibri body  36 BOLD</a:t>
            </a:r>
          </a:p>
          <a:p>
            <a:pPr marL="171450" indent="-171450">
              <a:buFont typeface="Arial" panose="020B0604020202020204" pitchFamily="34" charset="0"/>
              <a:buChar char="•"/>
            </a:pPr>
            <a:r>
              <a:rPr lang="en-GB" b="1" dirty="0">
                <a:solidFill>
                  <a:srgbClr val="263469"/>
                </a:solidFill>
              </a:rPr>
              <a:t>Body text is Calibri body 16 regular</a:t>
            </a:r>
          </a:p>
          <a:p>
            <a:pPr marL="171450" indent="-171450">
              <a:buFont typeface="Arial" panose="020B0604020202020204" pitchFamily="34" charset="0"/>
              <a:buChar char="•"/>
            </a:pPr>
            <a:r>
              <a:rPr lang="en-GB" b="1" dirty="0">
                <a:solidFill>
                  <a:srgbClr val="263469"/>
                </a:solidFill>
              </a:rPr>
              <a:t>Text colour: RGB – 38, 52,105 (dark blue) or 82,42,121 (dark purple). THIS IS DYSLEXIA FRIENDLY</a:t>
            </a:r>
          </a:p>
          <a:p>
            <a:pPr marL="171450" indent="-171450">
              <a:buFont typeface="Arial" panose="020B0604020202020204" pitchFamily="34" charset="0"/>
              <a:buChar char="•"/>
            </a:pPr>
            <a:r>
              <a:rPr lang="en-GB" b="1" dirty="0">
                <a:solidFill>
                  <a:srgbClr val="263469"/>
                </a:solidFill>
              </a:rPr>
              <a:t>If you wish to change the background colour, we suggest an off-white or a light yellow.</a:t>
            </a:r>
          </a:p>
        </p:txBody>
      </p:sp>
      <p:sp>
        <p:nvSpPr>
          <p:cNvPr id="4" name="Slide Number Placeholder 3"/>
          <p:cNvSpPr>
            <a:spLocks noGrp="1"/>
          </p:cNvSpPr>
          <p:nvPr>
            <p:ph type="sldNum" sz="quarter" idx="5"/>
          </p:nvPr>
        </p:nvSpPr>
        <p:spPr/>
        <p:txBody>
          <a:bodyPr/>
          <a:lstStyle/>
          <a:p>
            <a:fld id="{75F6A183-1907-0D49-B3FC-59C36C54FB29}" type="slidenum">
              <a:rPr lang="en-US" smtClean="0"/>
              <a:t>1</a:t>
            </a:fld>
            <a:endParaRPr lang="en-US"/>
          </a:p>
        </p:txBody>
      </p:sp>
    </p:spTree>
    <p:extLst>
      <p:ext uri="{BB962C8B-B14F-4D97-AF65-F5344CB8AC3E}">
        <p14:creationId xmlns:p14="http://schemas.microsoft.com/office/powerpoint/2010/main" val="385049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F6A183-1907-0D49-B3FC-59C36C54FB29}" type="slidenum">
              <a:rPr lang="en-US" smtClean="0"/>
              <a:t>5</a:t>
            </a:fld>
            <a:endParaRPr lang="en-US"/>
          </a:p>
        </p:txBody>
      </p:sp>
    </p:spTree>
    <p:extLst>
      <p:ext uri="{BB962C8B-B14F-4D97-AF65-F5344CB8AC3E}">
        <p14:creationId xmlns:p14="http://schemas.microsoft.com/office/powerpoint/2010/main" val="267291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F6A183-1907-0D49-B3FC-59C36C54FB29}" type="slidenum">
              <a:rPr lang="en-US" smtClean="0"/>
              <a:t>14</a:t>
            </a:fld>
            <a:endParaRPr lang="en-US"/>
          </a:p>
        </p:txBody>
      </p:sp>
    </p:spTree>
    <p:extLst>
      <p:ext uri="{BB962C8B-B14F-4D97-AF65-F5344CB8AC3E}">
        <p14:creationId xmlns:p14="http://schemas.microsoft.com/office/powerpoint/2010/main" val="52558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F6A183-1907-0D49-B3FC-59C36C54FB29}" type="slidenum">
              <a:rPr lang="en-US" smtClean="0"/>
              <a:t>40</a:t>
            </a:fld>
            <a:endParaRPr lang="en-US"/>
          </a:p>
        </p:txBody>
      </p:sp>
    </p:spTree>
    <p:extLst>
      <p:ext uri="{BB962C8B-B14F-4D97-AF65-F5344CB8AC3E}">
        <p14:creationId xmlns:p14="http://schemas.microsoft.com/office/powerpoint/2010/main" val="123986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F6A183-1907-0D49-B3FC-59C36C54FB29}" type="slidenum">
              <a:rPr lang="en-US" smtClean="0"/>
              <a:t>47</a:t>
            </a:fld>
            <a:endParaRPr lang="en-US"/>
          </a:p>
        </p:txBody>
      </p:sp>
    </p:spTree>
    <p:extLst>
      <p:ext uri="{BB962C8B-B14F-4D97-AF65-F5344CB8AC3E}">
        <p14:creationId xmlns:p14="http://schemas.microsoft.com/office/powerpoint/2010/main" val="397847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6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F29D09-55F9-5E41-B1A1-F34EE26960F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29D09-55F9-5E41-B1A1-F34EE26960FD}"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F29D09-55F9-5E41-B1A1-F34EE26960FD}"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F29D09-55F9-5E41-B1A1-F34EE26960FD}"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F29D09-55F9-5E41-B1A1-F34EE26960FD}"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29D09-55F9-5E41-B1A1-F34EE26960FD}"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01837-3DF0-EB44-BFD7-0B46624623CB}" type="slidenum">
              <a:rPr lang="en-US" smtClean="0"/>
              <a:t>‹#›</a:t>
            </a:fld>
            <a:endParaRPr lang="en-US"/>
          </a:p>
        </p:txBody>
      </p:sp>
      <p:sp>
        <p:nvSpPr>
          <p:cNvPr id="5" name="Title 4">
            <a:extLst>
              <a:ext uri="{FF2B5EF4-FFF2-40B4-BE49-F238E27FC236}">
                <a16:creationId xmlns:a16="http://schemas.microsoft.com/office/drawing/2014/main" id="{D103D147-14C6-C744-A24F-DA7CA00A9560}"/>
              </a:ext>
            </a:extLst>
          </p:cNvPr>
          <p:cNvSpPr>
            <a:spLocks noGrp="1"/>
          </p:cNvSpPr>
          <p:nvPr>
            <p:ph type="title"/>
          </p:nvPr>
        </p:nvSpPr>
        <p:spPr/>
        <p:txBody>
          <a:bodyPr/>
          <a:lstStyle/>
          <a:p>
            <a:r>
              <a:rPr lang="en-GB"/>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1">
                <a:lumMod val="5000"/>
                <a:lumOff val="95000"/>
              </a:schemeClr>
            </a:gs>
            <a:gs pos="60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91500" y="6356350"/>
            <a:ext cx="1892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9D09-55F9-5E41-B1A1-F34EE26960FD}" type="datetimeFigureOut">
              <a:rPr lang="en-US" smtClean="0"/>
              <a:t>10/17/2022</a:t>
            </a:fld>
            <a:endParaRPr lang="en-US"/>
          </a:p>
        </p:txBody>
      </p:sp>
      <p:sp>
        <p:nvSpPr>
          <p:cNvPr id="5" name="Footer Placeholder 4"/>
          <p:cNvSpPr>
            <a:spLocks noGrp="1"/>
          </p:cNvSpPr>
          <p:nvPr>
            <p:ph type="ftr" sz="quarter" idx="3"/>
          </p:nvPr>
        </p:nvSpPr>
        <p:spPr>
          <a:xfrm>
            <a:off x="3886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4300" y="6356350"/>
            <a:ext cx="1079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1837-3DF0-EB44-BFD7-0B46624623CB}" type="slidenum">
              <a:rPr lang="en-US" smtClean="0"/>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38200" y="5896928"/>
            <a:ext cx="2133600" cy="560070"/>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C6529983-69B2-D742-BF59-ED788ECFC6D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109200" y="5768148"/>
            <a:ext cx="1244600" cy="622300"/>
          </a:xfrm>
          <a:prstGeom prst="rect">
            <a:avLst/>
          </a:prstGeom>
        </p:spPr>
      </p:pic>
      <p:sp>
        <p:nvSpPr>
          <p:cNvPr id="10" name="TextBox 9">
            <a:extLst>
              <a:ext uri="{FF2B5EF4-FFF2-40B4-BE49-F238E27FC236}">
                <a16:creationId xmlns:a16="http://schemas.microsoft.com/office/drawing/2014/main" id="{C9843479-9D3B-9941-9ED2-56981C53500E}"/>
              </a:ext>
            </a:extLst>
          </p:cNvPr>
          <p:cNvSpPr txBox="1"/>
          <p:nvPr userDrawn="1"/>
        </p:nvSpPr>
        <p:spPr>
          <a:xfrm>
            <a:off x="742121" y="6390448"/>
            <a:ext cx="1851992" cy="215444"/>
          </a:xfrm>
          <a:prstGeom prst="rect">
            <a:avLst/>
          </a:prstGeom>
          <a:noFill/>
        </p:spPr>
        <p:txBody>
          <a:bodyPr wrap="square" rtlCol="0">
            <a:spAutoFit/>
          </a:bodyPr>
          <a:lstStyle/>
          <a:p>
            <a:pPr algn="ctr"/>
            <a:r>
              <a:rPr lang="en-GB" sz="800" dirty="0">
                <a:solidFill>
                  <a:schemeClr val="tx1">
                    <a:lumMod val="50000"/>
                    <a:lumOff val="50000"/>
                  </a:schemeClr>
                </a:solidFill>
              </a:rPr>
              <a:t>© School Improvement Liverpool 2021</a:t>
            </a:r>
          </a:p>
        </p:txBody>
      </p:sp>
    </p:spTree>
    <p:extLst>
      <p:ext uri="{BB962C8B-B14F-4D97-AF65-F5344CB8AC3E}">
        <p14:creationId xmlns:p14="http://schemas.microsoft.com/office/powerpoint/2010/main" val="46165075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 id="2147483700" r:id="rId5"/>
    <p:sldLayoutId id="2147483701" r:id="rId6"/>
  </p:sldLayoutIdLst>
  <p:txStyles>
    <p:titleStyle>
      <a:lvl1pPr algn="l" defTabSz="914400" rtl="0" eaLnBrk="1" latinLnBrk="0" hangingPunct="1">
        <a:lnSpc>
          <a:spcPct val="90000"/>
        </a:lnSpc>
        <a:spcBef>
          <a:spcPct val="0"/>
        </a:spcBef>
        <a:buNone/>
        <a:defRPr sz="3600" b="1" kern="1200">
          <a:solidFill>
            <a:srgbClr val="26346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600" kern="1200">
          <a:solidFill>
            <a:srgbClr val="26346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263469"/>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rgbClr val="263469"/>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rgbClr val="263469"/>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rgbClr val="263469"/>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arolyn.Harkness@si.liverpool.gov.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choolimprovementliverpool.co.uk/Resources?op=doResourceSearch&amp;keyword=&amp;categoryID=11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bc.co.uk/programmes/m001c9z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73616/Working_together_to_improve_school_attendance.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mailto:marketing@si.Liverpool.gov.uk" TargetMode="External"/><Relationship Id="rId4" Type="http://schemas.openxmlformats.org/officeDocument/2006/relationships/hyperlink" Target="http://www.schoolimprovementliverpool.co.uk/Traini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0FB9E8-FA3A-BE40-B41C-58389EA9E802}"/>
              </a:ext>
            </a:extLst>
          </p:cNvPr>
          <p:cNvSpPr txBox="1">
            <a:spLocks/>
          </p:cNvSpPr>
          <p:nvPr/>
        </p:nvSpPr>
        <p:spPr>
          <a:xfrm>
            <a:off x="419100" y="909569"/>
            <a:ext cx="11353800" cy="745492"/>
          </a:xfrm>
          <a:prstGeom prst="rect">
            <a:avLst/>
          </a:prstGeom>
        </p:spPr>
        <p:txBody>
          <a:bodyPr anchor="ctr"/>
          <a:lstStyle>
            <a:lvl1pPr algn="l" defTabSz="914400" rtl="0" eaLnBrk="1" latinLnBrk="0" hangingPunct="1">
              <a:lnSpc>
                <a:spcPct val="90000"/>
              </a:lnSpc>
              <a:spcBef>
                <a:spcPct val="0"/>
              </a:spcBef>
              <a:buNone/>
              <a:defRPr sz="3600" b="1" kern="1200">
                <a:solidFill>
                  <a:srgbClr val="263469"/>
                </a:solidFill>
                <a:latin typeface="+mn-lt"/>
                <a:ea typeface="+mj-ea"/>
                <a:cs typeface="+mj-cs"/>
              </a:defRPr>
            </a:lvl1pPr>
          </a:lstStyle>
          <a:p>
            <a:pPr algn="ctr"/>
            <a:r>
              <a:rPr lang="en-US" sz="4400" dirty="0"/>
              <a:t>Network Attendance Briefing</a:t>
            </a:r>
          </a:p>
          <a:p>
            <a:pPr algn="ctr"/>
            <a:endParaRPr lang="en-US" sz="4400" dirty="0"/>
          </a:p>
        </p:txBody>
      </p:sp>
      <p:sp>
        <p:nvSpPr>
          <p:cNvPr id="5" name="Content Placeholder 2">
            <a:extLst>
              <a:ext uri="{FF2B5EF4-FFF2-40B4-BE49-F238E27FC236}">
                <a16:creationId xmlns:a16="http://schemas.microsoft.com/office/drawing/2014/main" id="{982620AB-3540-FF41-95B4-942D7F09846F}"/>
              </a:ext>
            </a:extLst>
          </p:cNvPr>
          <p:cNvSpPr txBox="1">
            <a:spLocks/>
          </p:cNvSpPr>
          <p:nvPr/>
        </p:nvSpPr>
        <p:spPr>
          <a:xfrm>
            <a:off x="838200" y="1757548"/>
            <a:ext cx="10515600" cy="568696"/>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1600" kern="1200">
                <a:solidFill>
                  <a:srgbClr val="26346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263469"/>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rgbClr val="263469"/>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rgbClr val="263469"/>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rgbClr val="263469"/>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t>Autumn Term 2022</a:t>
            </a:r>
          </a:p>
        </p:txBody>
      </p:sp>
      <p:pic>
        <p:nvPicPr>
          <p:cNvPr id="10" name="Picture 9" descr="A picture containing diagram&#10;&#10;Description automatically generated">
            <a:extLst>
              <a:ext uri="{FF2B5EF4-FFF2-40B4-BE49-F238E27FC236}">
                <a16:creationId xmlns:a16="http://schemas.microsoft.com/office/drawing/2014/main" id="{E90CE004-0F41-9A4B-9F69-FC82A0517B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65216" y="2326244"/>
            <a:ext cx="3861567" cy="3622187"/>
          </a:xfrm>
          <a:prstGeom prst="rect">
            <a:avLst/>
          </a:prstGeom>
        </p:spPr>
      </p:pic>
    </p:spTree>
    <p:extLst>
      <p:ext uri="{BB962C8B-B14F-4D97-AF65-F5344CB8AC3E}">
        <p14:creationId xmlns:p14="http://schemas.microsoft.com/office/powerpoint/2010/main" val="21244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1F0F-213B-46CA-B674-37B8932BC657}"/>
              </a:ext>
            </a:extLst>
          </p:cNvPr>
          <p:cNvSpPr>
            <a:spLocks noGrp="1"/>
          </p:cNvSpPr>
          <p:nvPr>
            <p:ph type="title"/>
          </p:nvPr>
        </p:nvSpPr>
        <p:spPr>
          <a:xfrm>
            <a:off x="838200" y="365126"/>
            <a:ext cx="10515600" cy="953036"/>
          </a:xfrm>
        </p:spPr>
        <p:txBody>
          <a:bodyPr/>
          <a:lstStyle/>
          <a:p>
            <a:r>
              <a:rPr lang="en-GB" dirty="0"/>
              <a:t>Liverpool Primary Statistics</a:t>
            </a:r>
          </a:p>
        </p:txBody>
      </p:sp>
      <p:pic>
        <p:nvPicPr>
          <p:cNvPr id="5" name="Content Placeholder 4" descr="Graphical user interface, chart&#10;&#10;Description automatically generated">
            <a:extLst>
              <a:ext uri="{FF2B5EF4-FFF2-40B4-BE49-F238E27FC236}">
                <a16:creationId xmlns:a16="http://schemas.microsoft.com/office/drawing/2014/main" id="{275A01D9-149A-430C-888B-AB122AC3E444}"/>
              </a:ext>
            </a:extLst>
          </p:cNvPr>
          <p:cNvPicPr>
            <a:picLocks noGrp="1" noChangeAspect="1"/>
          </p:cNvPicPr>
          <p:nvPr>
            <p:ph idx="1"/>
          </p:nvPr>
        </p:nvPicPr>
        <p:blipFill>
          <a:blip r:embed="rId2"/>
          <a:stretch>
            <a:fillRect/>
          </a:stretch>
        </p:blipFill>
        <p:spPr>
          <a:xfrm>
            <a:off x="838200" y="1175657"/>
            <a:ext cx="10515600" cy="5450774"/>
          </a:xfrm>
        </p:spPr>
      </p:pic>
    </p:spTree>
    <p:extLst>
      <p:ext uri="{BB962C8B-B14F-4D97-AF65-F5344CB8AC3E}">
        <p14:creationId xmlns:p14="http://schemas.microsoft.com/office/powerpoint/2010/main" val="363896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DD34D183-187A-4B84-BE9E-863065C7AC54}"/>
              </a:ext>
            </a:extLst>
          </p:cNvPr>
          <p:cNvPicPr>
            <a:picLocks noGrp="1" noChangeAspect="1"/>
          </p:cNvPicPr>
          <p:nvPr>
            <p:ph idx="1"/>
          </p:nvPr>
        </p:nvPicPr>
        <p:blipFill rotWithShape="1">
          <a:blip r:embed="rId2"/>
          <a:srcRect r="872" b="1"/>
          <a:stretch/>
        </p:blipFill>
        <p:spPr>
          <a:xfrm>
            <a:off x="20" y="1282"/>
            <a:ext cx="12191980" cy="6856718"/>
          </a:xfrm>
          <a:prstGeom prst="rect">
            <a:avLst/>
          </a:prstGeom>
        </p:spPr>
      </p:pic>
    </p:spTree>
    <p:extLst>
      <p:ext uri="{BB962C8B-B14F-4D97-AF65-F5344CB8AC3E}">
        <p14:creationId xmlns:p14="http://schemas.microsoft.com/office/powerpoint/2010/main" val="376318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2D23-DE68-48AF-85B3-9542911DC0E7}"/>
              </a:ext>
            </a:extLst>
          </p:cNvPr>
          <p:cNvSpPr>
            <a:spLocks noGrp="1"/>
          </p:cNvSpPr>
          <p:nvPr>
            <p:ph type="title"/>
          </p:nvPr>
        </p:nvSpPr>
        <p:spPr/>
        <p:txBody>
          <a:bodyPr/>
          <a:lstStyle/>
          <a:p>
            <a:endParaRPr lang="en-GB" dirty="0"/>
          </a:p>
        </p:txBody>
      </p:sp>
      <p:pic>
        <p:nvPicPr>
          <p:cNvPr id="4" name="Picture 3" descr="Table&#10;&#10;Description automatically generated">
            <a:extLst>
              <a:ext uri="{FF2B5EF4-FFF2-40B4-BE49-F238E27FC236}">
                <a16:creationId xmlns:a16="http://schemas.microsoft.com/office/drawing/2014/main" id="{6F5B3210-B639-4F22-9BB2-B0258F8F65BD}"/>
              </a:ext>
            </a:extLst>
          </p:cNvPr>
          <p:cNvPicPr>
            <a:picLocks noChangeAspect="1"/>
          </p:cNvPicPr>
          <p:nvPr/>
        </p:nvPicPr>
        <p:blipFill>
          <a:blip r:embed="rId2"/>
          <a:stretch>
            <a:fillRect/>
          </a:stretch>
        </p:blipFill>
        <p:spPr>
          <a:xfrm>
            <a:off x="0" y="437972"/>
            <a:ext cx="12192000" cy="5982056"/>
          </a:xfrm>
          <a:prstGeom prst="rect">
            <a:avLst/>
          </a:prstGeom>
        </p:spPr>
      </p:pic>
    </p:spTree>
    <p:extLst>
      <p:ext uri="{BB962C8B-B14F-4D97-AF65-F5344CB8AC3E}">
        <p14:creationId xmlns:p14="http://schemas.microsoft.com/office/powerpoint/2010/main" val="116305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8BEF-4134-4412-967B-8595F311DA47}"/>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3CD61ECC-0DDD-4AE6-B68C-7AF580B1DB01}"/>
              </a:ext>
            </a:extLst>
          </p:cNvPr>
          <p:cNvPicPr>
            <a:picLocks noChangeAspect="1"/>
          </p:cNvPicPr>
          <p:nvPr/>
        </p:nvPicPr>
        <p:blipFill>
          <a:blip r:embed="rId2"/>
          <a:stretch>
            <a:fillRect/>
          </a:stretch>
        </p:blipFill>
        <p:spPr>
          <a:xfrm>
            <a:off x="0" y="233244"/>
            <a:ext cx="12192000" cy="6391512"/>
          </a:xfrm>
          <a:prstGeom prst="rect">
            <a:avLst/>
          </a:prstGeom>
        </p:spPr>
      </p:pic>
    </p:spTree>
    <p:extLst>
      <p:ext uri="{BB962C8B-B14F-4D97-AF65-F5344CB8AC3E}">
        <p14:creationId xmlns:p14="http://schemas.microsoft.com/office/powerpoint/2010/main" val="381624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61BDC-7C94-4D88-8D2D-D53064FB6ED8}"/>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DFE Data update</a:t>
            </a:r>
          </a:p>
        </p:txBody>
      </p:sp>
      <p:graphicFrame>
        <p:nvGraphicFramePr>
          <p:cNvPr id="5" name="Content Placeholder 2">
            <a:extLst>
              <a:ext uri="{FF2B5EF4-FFF2-40B4-BE49-F238E27FC236}">
                <a16:creationId xmlns:a16="http://schemas.microsoft.com/office/drawing/2014/main" id="{05AEDDE1-237E-A044-0417-80EA0F6E58B7}"/>
              </a:ext>
            </a:extLst>
          </p:cNvPr>
          <p:cNvGraphicFramePr>
            <a:graphicFrameLocks noGrp="1"/>
          </p:cNvGraphicFramePr>
          <p:nvPr>
            <p:ph idx="1"/>
            <p:extLst>
              <p:ext uri="{D42A27DB-BD31-4B8C-83A1-F6EECF244321}">
                <p14:modId xmlns:p14="http://schemas.microsoft.com/office/powerpoint/2010/main" val="18476667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451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384C-4406-4088-888E-541534E8390E}"/>
              </a:ext>
            </a:extLst>
          </p:cNvPr>
          <p:cNvSpPr>
            <a:spLocks noGrp="1"/>
          </p:cNvSpPr>
          <p:nvPr>
            <p:ph type="title"/>
          </p:nvPr>
        </p:nvSpPr>
        <p:spPr/>
        <p:txBody>
          <a:bodyPr/>
          <a:lstStyle/>
          <a:p>
            <a:r>
              <a:rPr lang="en-GB" dirty="0"/>
              <a:t>Margin data</a:t>
            </a:r>
          </a:p>
        </p:txBody>
      </p:sp>
      <p:graphicFrame>
        <p:nvGraphicFramePr>
          <p:cNvPr id="5" name="Content Placeholder 2">
            <a:extLst>
              <a:ext uri="{FF2B5EF4-FFF2-40B4-BE49-F238E27FC236}">
                <a16:creationId xmlns:a16="http://schemas.microsoft.com/office/drawing/2014/main" id="{AD179795-5D02-13CD-52D6-C1143A585DD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08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D52D-1327-4DC0-AC6E-D1C59078DC10}"/>
              </a:ext>
            </a:extLst>
          </p:cNvPr>
          <p:cNvSpPr>
            <a:spLocks noGrp="1"/>
          </p:cNvSpPr>
          <p:nvPr>
            <p:ph type="title"/>
          </p:nvPr>
        </p:nvSpPr>
        <p:spPr/>
        <p:txBody>
          <a:bodyPr/>
          <a:lstStyle/>
          <a:p>
            <a:r>
              <a:rPr lang="en-GB" dirty="0"/>
              <a:t>Margin Data- Autumn and Spring combined</a:t>
            </a:r>
          </a:p>
        </p:txBody>
      </p:sp>
      <p:graphicFrame>
        <p:nvGraphicFramePr>
          <p:cNvPr id="4" name="Content Placeholder 3">
            <a:extLst>
              <a:ext uri="{FF2B5EF4-FFF2-40B4-BE49-F238E27FC236}">
                <a16:creationId xmlns:a16="http://schemas.microsoft.com/office/drawing/2014/main" id="{AC216718-61D1-4A41-906E-AF9D96643A6B}"/>
              </a:ext>
            </a:extLst>
          </p:cNvPr>
          <p:cNvGraphicFramePr>
            <a:graphicFrameLocks noGrp="1"/>
          </p:cNvGraphicFramePr>
          <p:nvPr>
            <p:ph idx="1"/>
          </p:nvPr>
        </p:nvGraphicFramePr>
        <p:xfrm>
          <a:off x="838201" y="1515649"/>
          <a:ext cx="10515598" cy="4276992"/>
        </p:xfrm>
        <a:graphic>
          <a:graphicData uri="http://schemas.openxmlformats.org/drawingml/2006/table">
            <a:tbl>
              <a:tblPr/>
              <a:tblGrid>
                <a:gridCol w="2821424">
                  <a:extLst>
                    <a:ext uri="{9D8B030D-6E8A-4147-A177-3AD203B41FA5}">
                      <a16:colId xmlns:a16="http://schemas.microsoft.com/office/drawing/2014/main" val="4040888104"/>
                    </a:ext>
                  </a:extLst>
                </a:gridCol>
                <a:gridCol w="1209182">
                  <a:extLst>
                    <a:ext uri="{9D8B030D-6E8A-4147-A177-3AD203B41FA5}">
                      <a16:colId xmlns:a16="http://schemas.microsoft.com/office/drawing/2014/main" val="62302480"/>
                    </a:ext>
                  </a:extLst>
                </a:gridCol>
                <a:gridCol w="1080832">
                  <a:extLst>
                    <a:ext uri="{9D8B030D-6E8A-4147-A177-3AD203B41FA5}">
                      <a16:colId xmlns:a16="http://schemas.microsoft.com/office/drawing/2014/main" val="1363615656"/>
                    </a:ext>
                  </a:extLst>
                </a:gridCol>
                <a:gridCol w="1080832">
                  <a:extLst>
                    <a:ext uri="{9D8B030D-6E8A-4147-A177-3AD203B41FA5}">
                      <a16:colId xmlns:a16="http://schemas.microsoft.com/office/drawing/2014/main" val="4202527298"/>
                    </a:ext>
                  </a:extLst>
                </a:gridCol>
                <a:gridCol w="1080832">
                  <a:extLst>
                    <a:ext uri="{9D8B030D-6E8A-4147-A177-3AD203B41FA5}">
                      <a16:colId xmlns:a16="http://schemas.microsoft.com/office/drawing/2014/main" val="3365862126"/>
                    </a:ext>
                  </a:extLst>
                </a:gridCol>
                <a:gridCol w="1080832">
                  <a:extLst>
                    <a:ext uri="{9D8B030D-6E8A-4147-A177-3AD203B41FA5}">
                      <a16:colId xmlns:a16="http://schemas.microsoft.com/office/drawing/2014/main" val="2476537493"/>
                    </a:ext>
                  </a:extLst>
                </a:gridCol>
                <a:gridCol w="1080832">
                  <a:extLst>
                    <a:ext uri="{9D8B030D-6E8A-4147-A177-3AD203B41FA5}">
                      <a16:colId xmlns:a16="http://schemas.microsoft.com/office/drawing/2014/main" val="2764982922"/>
                    </a:ext>
                  </a:extLst>
                </a:gridCol>
                <a:gridCol w="1080832">
                  <a:extLst>
                    <a:ext uri="{9D8B030D-6E8A-4147-A177-3AD203B41FA5}">
                      <a16:colId xmlns:a16="http://schemas.microsoft.com/office/drawing/2014/main" val="1522806572"/>
                    </a:ext>
                  </a:extLst>
                </a:gridCol>
              </a:tblGrid>
              <a:tr h="550539">
                <a:tc gridSpan="2">
                  <a:txBody>
                    <a:bodyPr/>
                    <a:lstStyle/>
                    <a:p>
                      <a:pPr algn="ctr"/>
                      <a:r>
                        <a:rPr lang="en-GB" sz="2400" b="1" dirty="0">
                          <a:solidFill>
                            <a:srgbClr val="000000"/>
                          </a:solidFill>
                          <a:effectLst/>
                          <a:latin typeface="Calibri" panose="020F0502020204030204" pitchFamily="34" charset="0"/>
                        </a:rPr>
                        <a:t>Autumn and Spring Terms 2021/22</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lgn="ctr"/>
                      <a:r>
                        <a:rPr lang="en-GB" sz="2400" b="1" dirty="0">
                          <a:solidFill>
                            <a:srgbClr val="000000"/>
                          </a:solidFill>
                          <a:effectLst/>
                          <a:latin typeface="Calibri" panose="020F0502020204030204" pitchFamily="34" charset="0"/>
                        </a:rPr>
                        <a:t>If extra days attendance</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tc gridSpan="3">
                  <a:txBody>
                    <a:bodyPr/>
                    <a:lstStyle/>
                    <a:p>
                      <a:pPr algn="ctr"/>
                      <a:r>
                        <a:rPr lang="en-GB" sz="2400" b="1" dirty="0">
                          <a:solidFill>
                            <a:srgbClr val="000000"/>
                          </a:solidFill>
                          <a:effectLst/>
                          <a:latin typeface="Calibri" panose="020F0502020204030204" pitchFamily="34" charset="0"/>
                        </a:rPr>
                        <a:t>Difference</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69718443"/>
                  </a:ext>
                </a:extLst>
              </a:tr>
              <a:tr h="792777">
                <a:tc>
                  <a:txBody>
                    <a:bodyPr/>
                    <a:lstStyle/>
                    <a:p>
                      <a:endParaRPr lang="en-GB">
                        <a:effectLst/>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b="1" dirty="0">
                          <a:solidFill>
                            <a:srgbClr val="000000"/>
                          </a:solidFill>
                          <a:effectLst/>
                          <a:latin typeface="Calibri" panose="020F0502020204030204" pitchFamily="34" charset="0"/>
                        </a:rPr>
                        <a:t>PA</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dirty="0">
                          <a:solidFill>
                            <a:srgbClr val="000000"/>
                          </a:solidFill>
                          <a:effectLst/>
                          <a:latin typeface="Calibri" panose="020F0502020204030204" pitchFamily="34" charset="0"/>
                        </a:rPr>
                        <a:t>1 day</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dirty="0">
                          <a:solidFill>
                            <a:srgbClr val="000000"/>
                          </a:solidFill>
                          <a:effectLst/>
                          <a:latin typeface="Calibri" panose="020F0502020204030204" pitchFamily="34" charset="0"/>
                        </a:rPr>
                        <a:t>2 day</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dirty="0">
                          <a:solidFill>
                            <a:srgbClr val="000000"/>
                          </a:solidFill>
                          <a:effectLst/>
                          <a:latin typeface="Calibri" panose="020F0502020204030204" pitchFamily="34" charset="0"/>
                        </a:rPr>
                        <a:t>3 day</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dirty="0">
                          <a:solidFill>
                            <a:srgbClr val="000000"/>
                          </a:solidFill>
                          <a:effectLst/>
                          <a:latin typeface="Calibri" panose="020F0502020204030204" pitchFamily="34" charset="0"/>
                        </a:rPr>
                        <a:t>1 day</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dirty="0">
                          <a:solidFill>
                            <a:srgbClr val="000000"/>
                          </a:solidFill>
                          <a:effectLst/>
                          <a:latin typeface="Calibri" panose="020F0502020204030204" pitchFamily="34" charset="0"/>
                        </a:rPr>
                        <a:t>2 day</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dirty="0">
                          <a:solidFill>
                            <a:srgbClr val="000000"/>
                          </a:solidFill>
                          <a:effectLst/>
                          <a:latin typeface="Calibri" panose="020F0502020204030204" pitchFamily="34" charset="0"/>
                        </a:rPr>
                        <a:t>3 day</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8914379"/>
                  </a:ext>
                </a:extLst>
              </a:tr>
              <a:tr h="550539">
                <a:tc>
                  <a:txBody>
                    <a:bodyPr/>
                    <a:lstStyle/>
                    <a:p>
                      <a:r>
                        <a:rPr lang="en-GB" sz="2400">
                          <a:solidFill>
                            <a:srgbClr val="000000"/>
                          </a:solidFill>
                          <a:effectLst/>
                          <a:latin typeface="Calibri" panose="020F0502020204030204" pitchFamily="34" charset="0"/>
                        </a:rPr>
                        <a:t>Primary</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17.6</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15.1</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13.2</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11.6</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2.5</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4.4</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dirty="0">
                          <a:solidFill>
                            <a:srgbClr val="000000"/>
                          </a:solidFill>
                          <a:effectLst/>
                          <a:latin typeface="Calibri" panose="020F0502020204030204" pitchFamily="34" charset="0"/>
                        </a:rPr>
                        <a:t>6.0</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657403"/>
                  </a:ext>
                </a:extLst>
              </a:tr>
              <a:tr h="550539">
                <a:tc>
                  <a:txBody>
                    <a:bodyPr/>
                    <a:lstStyle/>
                    <a:p>
                      <a:r>
                        <a:rPr lang="en-GB" sz="2400">
                          <a:solidFill>
                            <a:srgbClr val="000000"/>
                          </a:solidFill>
                          <a:effectLst/>
                          <a:latin typeface="Calibri" panose="020F0502020204030204" pitchFamily="34" charset="0"/>
                        </a:rPr>
                        <a:t>Secondary</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31.3</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28.4</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25.9</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23.7</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2.9</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5.4</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dirty="0">
                          <a:solidFill>
                            <a:srgbClr val="000000"/>
                          </a:solidFill>
                          <a:effectLst/>
                          <a:latin typeface="Calibri" panose="020F0502020204030204" pitchFamily="34" charset="0"/>
                        </a:rPr>
                        <a:t>7.6</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777697"/>
                  </a:ext>
                </a:extLst>
              </a:tr>
              <a:tr h="550539">
                <a:tc>
                  <a:txBody>
                    <a:bodyPr/>
                    <a:lstStyle/>
                    <a:p>
                      <a:r>
                        <a:rPr lang="en-GB" sz="2400">
                          <a:solidFill>
                            <a:srgbClr val="000000"/>
                          </a:solidFill>
                          <a:effectLst/>
                          <a:latin typeface="Calibri" panose="020F0502020204030204" pitchFamily="34" charset="0"/>
                        </a:rPr>
                        <a:t>Special</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39.0</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36.5</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34.2</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32.4</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2.5</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4.8</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dirty="0">
                          <a:solidFill>
                            <a:srgbClr val="000000"/>
                          </a:solidFill>
                          <a:effectLst/>
                          <a:latin typeface="Calibri" panose="020F0502020204030204" pitchFamily="34" charset="0"/>
                        </a:rPr>
                        <a:t>6.6</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614612"/>
                  </a:ext>
                </a:extLst>
              </a:tr>
              <a:tr h="550539">
                <a:tc>
                  <a:txBody>
                    <a:bodyPr/>
                    <a:lstStyle/>
                    <a:p>
                      <a:r>
                        <a:rPr lang="en-GB" sz="2400">
                          <a:solidFill>
                            <a:srgbClr val="000000"/>
                          </a:solidFill>
                          <a:effectLst/>
                          <a:latin typeface="Calibri" panose="020F0502020204030204" pitchFamily="34" charset="0"/>
                        </a:rPr>
                        <a:t>PRU</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72.7</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67.9</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65.1</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62.2</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4.8</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a:solidFill>
                            <a:srgbClr val="000000"/>
                          </a:solidFill>
                          <a:effectLst/>
                          <a:latin typeface="Calibri" panose="020F0502020204030204" pitchFamily="34" charset="0"/>
                        </a:rPr>
                        <a:t>7.7</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400" dirty="0">
                          <a:solidFill>
                            <a:srgbClr val="000000"/>
                          </a:solidFill>
                          <a:effectLst/>
                          <a:latin typeface="Calibri" panose="020F0502020204030204" pitchFamily="34" charset="0"/>
                        </a:rPr>
                        <a:t>10.5</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739611"/>
                  </a:ext>
                </a:extLst>
              </a:tr>
              <a:tr h="550539">
                <a:tc>
                  <a:txBody>
                    <a:bodyPr/>
                    <a:lstStyle/>
                    <a:p>
                      <a:r>
                        <a:rPr lang="en-GB" sz="2400" b="1" dirty="0">
                          <a:solidFill>
                            <a:srgbClr val="000000"/>
                          </a:solidFill>
                          <a:effectLst/>
                          <a:latin typeface="Calibri" panose="020F0502020204030204" pitchFamily="34" charset="0"/>
                        </a:rPr>
                        <a:t>All Sectors</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a:solidFill>
                            <a:srgbClr val="000000"/>
                          </a:solidFill>
                          <a:effectLst/>
                          <a:latin typeface="Calibri" panose="020F0502020204030204" pitchFamily="34" charset="0"/>
                        </a:rPr>
                        <a:t>24.2</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a:solidFill>
                            <a:srgbClr val="000000"/>
                          </a:solidFill>
                          <a:effectLst/>
                          <a:latin typeface="Calibri" panose="020F0502020204030204" pitchFamily="34" charset="0"/>
                        </a:rPr>
                        <a:t>21.5</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a:solidFill>
                            <a:srgbClr val="000000"/>
                          </a:solidFill>
                          <a:effectLst/>
                          <a:latin typeface="Calibri" panose="020F0502020204030204" pitchFamily="34" charset="0"/>
                        </a:rPr>
                        <a:t>19.4</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a:solidFill>
                            <a:srgbClr val="000000"/>
                          </a:solidFill>
                          <a:effectLst/>
                          <a:latin typeface="Calibri" panose="020F0502020204030204" pitchFamily="34" charset="0"/>
                        </a:rPr>
                        <a:t>17.5</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a:solidFill>
                            <a:srgbClr val="000000"/>
                          </a:solidFill>
                          <a:effectLst/>
                          <a:latin typeface="Calibri" panose="020F0502020204030204" pitchFamily="34" charset="0"/>
                        </a:rPr>
                        <a:t>2.7</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a:solidFill>
                            <a:srgbClr val="000000"/>
                          </a:solidFill>
                          <a:effectLst/>
                          <a:latin typeface="Calibri" panose="020F0502020204030204" pitchFamily="34" charset="0"/>
                        </a:rPr>
                        <a:t>4.9</a:t>
                      </a:r>
                      <a:endParaRPr lang="en-GB" sz="24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GB" sz="2400" b="1" dirty="0">
                          <a:solidFill>
                            <a:srgbClr val="000000"/>
                          </a:solidFill>
                          <a:effectLst/>
                          <a:latin typeface="Calibri" panose="020F0502020204030204" pitchFamily="34" charset="0"/>
                        </a:rPr>
                        <a:t>6.8</a:t>
                      </a:r>
                      <a:endParaRPr lang="en-GB" sz="24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61701775"/>
                  </a:ext>
                </a:extLst>
              </a:tr>
            </a:tbl>
          </a:graphicData>
        </a:graphic>
      </p:graphicFrame>
      <p:sp>
        <p:nvSpPr>
          <p:cNvPr id="5" name="Rectangle 1">
            <a:extLst>
              <a:ext uri="{FF2B5EF4-FFF2-40B4-BE49-F238E27FC236}">
                <a16:creationId xmlns:a16="http://schemas.microsoft.com/office/drawing/2014/main" id="{61E23425-0A87-4D55-925B-946F4609846A}"/>
              </a:ext>
            </a:extLst>
          </p:cNvPr>
          <p:cNvSpPr>
            <a:spLocks noChangeArrowheads="1"/>
          </p:cNvSpPr>
          <p:nvPr/>
        </p:nvSpPr>
        <p:spPr bwMode="auto">
          <a:xfrm>
            <a:off x="-4712325" y="97795"/>
            <a:ext cx="216166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323130"/>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963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FE8E-BE8E-4EE7-9B1C-BEEE637E7BCF}"/>
              </a:ext>
            </a:extLst>
          </p:cNvPr>
          <p:cNvSpPr>
            <a:spLocks noGrp="1"/>
          </p:cNvSpPr>
          <p:nvPr>
            <p:ph type="title"/>
          </p:nvPr>
        </p:nvSpPr>
        <p:spPr/>
        <p:txBody>
          <a:bodyPr/>
          <a:lstStyle/>
          <a:p>
            <a:r>
              <a:rPr lang="en-GB" dirty="0"/>
              <a:t>Working together to improve attendance</a:t>
            </a:r>
          </a:p>
        </p:txBody>
      </p:sp>
      <p:sp>
        <p:nvSpPr>
          <p:cNvPr id="3" name="Content Placeholder 2">
            <a:extLst>
              <a:ext uri="{FF2B5EF4-FFF2-40B4-BE49-F238E27FC236}">
                <a16:creationId xmlns:a16="http://schemas.microsoft.com/office/drawing/2014/main" id="{8F26911C-FA7E-4D5A-B3A4-8BB4B26AA2E5}"/>
              </a:ext>
            </a:extLst>
          </p:cNvPr>
          <p:cNvSpPr>
            <a:spLocks noGrp="1"/>
          </p:cNvSpPr>
          <p:nvPr>
            <p:ph idx="1"/>
          </p:nvPr>
        </p:nvSpPr>
        <p:spPr>
          <a:xfrm>
            <a:off x="838200" y="1496291"/>
            <a:ext cx="10515600" cy="4680672"/>
          </a:xfrm>
        </p:spPr>
        <p:txBody>
          <a:bodyPr/>
          <a:lstStyle/>
          <a:p>
            <a:r>
              <a:rPr lang="en-GB" sz="2400" b="1" dirty="0"/>
              <a:t>Expect</a:t>
            </a:r>
            <a:r>
              <a:rPr lang="en-GB" sz="2400" dirty="0"/>
              <a:t>- Aspire to high standards</a:t>
            </a:r>
          </a:p>
          <a:p>
            <a:r>
              <a:rPr lang="en-GB" sz="2400" b="1" dirty="0">
                <a:highlight>
                  <a:srgbClr val="FFFF00"/>
                </a:highlight>
              </a:rPr>
              <a:t>Monitor</a:t>
            </a:r>
            <a:r>
              <a:rPr lang="en-GB" sz="2400" dirty="0">
                <a:highlight>
                  <a:srgbClr val="FFFF00"/>
                </a:highlight>
              </a:rPr>
              <a:t>- Rigorously use attendance data to identify patterns at individual and cohort level.</a:t>
            </a:r>
          </a:p>
          <a:p>
            <a:r>
              <a:rPr lang="en-GB" sz="2400" b="1" dirty="0"/>
              <a:t>Listen and understand</a:t>
            </a:r>
          </a:p>
          <a:p>
            <a:r>
              <a:rPr lang="en-GB" sz="2400" b="1" dirty="0"/>
              <a:t>Facilitate support- </a:t>
            </a:r>
            <a:r>
              <a:rPr lang="en-GB" sz="2400" dirty="0"/>
              <a:t>this might include early help where absence is a symptom of wider issues</a:t>
            </a:r>
          </a:p>
          <a:p>
            <a:r>
              <a:rPr lang="en-GB" sz="2400" b="1" dirty="0"/>
              <a:t>Formalise support- </a:t>
            </a:r>
            <a:r>
              <a:rPr lang="en-GB" sz="2400" dirty="0"/>
              <a:t>partners should work together to explain the consequences of absence and ensure support is in place</a:t>
            </a:r>
          </a:p>
          <a:p>
            <a:r>
              <a:rPr lang="en-GB" sz="2400" b="1" dirty="0"/>
              <a:t>Enforce</a:t>
            </a:r>
            <a:r>
              <a:rPr lang="en-GB" sz="2400" dirty="0"/>
              <a:t>- Where all avenues have been exhausted , enforce attendance through statutory intervention.</a:t>
            </a:r>
          </a:p>
          <a:p>
            <a:endParaRPr lang="en-GB" dirty="0"/>
          </a:p>
        </p:txBody>
      </p:sp>
    </p:spTree>
    <p:extLst>
      <p:ext uri="{BB962C8B-B14F-4D97-AF65-F5344CB8AC3E}">
        <p14:creationId xmlns:p14="http://schemas.microsoft.com/office/powerpoint/2010/main" val="2073331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A4E8-2227-4CBB-BA95-6F162712E5C8}"/>
              </a:ext>
            </a:extLst>
          </p:cNvPr>
          <p:cNvSpPr>
            <a:spLocks noGrp="1"/>
          </p:cNvSpPr>
          <p:nvPr>
            <p:ph type="title"/>
          </p:nvPr>
        </p:nvSpPr>
        <p:spPr/>
        <p:txBody>
          <a:bodyPr>
            <a:normAutofit/>
          </a:bodyPr>
          <a:lstStyle/>
          <a:p>
            <a:r>
              <a:rPr lang="en-GB" dirty="0"/>
              <a:t>The DFE Guidance </a:t>
            </a:r>
          </a:p>
        </p:txBody>
      </p:sp>
      <p:sp>
        <p:nvSpPr>
          <p:cNvPr id="3" name="Content Placeholder 2">
            <a:extLst>
              <a:ext uri="{FF2B5EF4-FFF2-40B4-BE49-F238E27FC236}">
                <a16:creationId xmlns:a16="http://schemas.microsoft.com/office/drawing/2014/main" id="{EA56C9E4-9B41-409F-AE2E-37825161B8DB}"/>
              </a:ext>
            </a:extLst>
          </p:cNvPr>
          <p:cNvSpPr>
            <a:spLocks noGrp="1"/>
          </p:cNvSpPr>
          <p:nvPr>
            <p:ph idx="1"/>
          </p:nvPr>
        </p:nvSpPr>
        <p:spPr>
          <a:xfrm>
            <a:off x="838200" y="1484416"/>
            <a:ext cx="10515600" cy="4692547"/>
          </a:xfrm>
        </p:spPr>
        <p:txBody>
          <a:bodyPr/>
          <a:lstStyle/>
          <a:p>
            <a:endParaRPr lang="en-GB" dirty="0"/>
          </a:p>
          <a:p>
            <a:r>
              <a:rPr lang="en-GB" sz="2800" dirty="0">
                <a:highlight>
                  <a:srgbClr val="FFFF00"/>
                </a:highlight>
              </a:rPr>
              <a:t>Regularly analyse attendance and absence data </a:t>
            </a:r>
            <a:r>
              <a:rPr lang="en-GB" sz="2800" dirty="0"/>
              <a:t>to identify pupils or cohorts that require support with their attendance and put effective strategies in place</a:t>
            </a:r>
          </a:p>
          <a:p>
            <a:r>
              <a:rPr lang="en-GB" sz="2800" dirty="0"/>
              <a:t>As poor attendance is habitual, </a:t>
            </a:r>
            <a:r>
              <a:rPr lang="en-GB" sz="2800" dirty="0">
                <a:highlight>
                  <a:srgbClr val="FFFF00"/>
                </a:highlight>
              </a:rPr>
              <a:t>prevention and early intervention </a:t>
            </a:r>
            <a:r>
              <a:rPr lang="en-GB" sz="2800" dirty="0"/>
              <a:t>is crucial. The key to this is regular data analysis to both identify and </a:t>
            </a:r>
            <a:r>
              <a:rPr lang="en-GB" sz="2800" dirty="0">
                <a:highlight>
                  <a:srgbClr val="FFFF00"/>
                </a:highlight>
              </a:rPr>
              <a:t>provide immediate additional support </a:t>
            </a:r>
            <a:r>
              <a:rPr lang="en-GB" sz="2800" dirty="0"/>
              <a:t>to pupils or pupil cohorts that need it, and to look at historic and emerging patterns across the school and develop strategies to address them. To achieve this all schools are expected to: </a:t>
            </a:r>
          </a:p>
        </p:txBody>
      </p:sp>
    </p:spTree>
    <p:extLst>
      <p:ext uri="{BB962C8B-B14F-4D97-AF65-F5344CB8AC3E}">
        <p14:creationId xmlns:p14="http://schemas.microsoft.com/office/powerpoint/2010/main" val="875531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0B21-E560-443E-9F0F-E8CE4E520C06}"/>
              </a:ext>
            </a:extLst>
          </p:cNvPr>
          <p:cNvSpPr>
            <a:spLocks noGrp="1"/>
          </p:cNvSpPr>
          <p:nvPr>
            <p:ph type="title"/>
          </p:nvPr>
        </p:nvSpPr>
        <p:spPr>
          <a:xfrm>
            <a:off x="838200" y="365125"/>
            <a:ext cx="10515600" cy="1226169"/>
          </a:xfrm>
        </p:spPr>
        <p:txBody>
          <a:bodyPr/>
          <a:lstStyle/>
          <a:p>
            <a:r>
              <a:rPr lang="en-GB" dirty="0"/>
              <a:t>The DFE Guidance</a:t>
            </a:r>
          </a:p>
        </p:txBody>
      </p:sp>
      <p:sp>
        <p:nvSpPr>
          <p:cNvPr id="3" name="Content Placeholder 2">
            <a:extLst>
              <a:ext uri="{FF2B5EF4-FFF2-40B4-BE49-F238E27FC236}">
                <a16:creationId xmlns:a16="http://schemas.microsoft.com/office/drawing/2014/main" id="{3B2C0A45-3D11-4D75-8D04-804C78A4DDCB}"/>
              </a:ext>
            </a:extLst>
          </p:cNvPr>
          <p:cNvSpPr>
            <a:spLocks noGrp="1"/>
          </p:cNvSpPr>
          <p:nvPr>
            <p:ph idx="1"/>
          </p:nvPr>
        </p:nvSpPr>
        <p:spPr>
          <a:xfrm>
            <a:off x="838200" y="1377538"/>
            <a:ext cx="10515600" cy="4799425"/>
          </a:xfrm>
        </p:spPr>
        <p:txBody>
          <a:bodyPr/>
          <a:lstStyle/>
          <a:p>
            <a:endParaRPr lang="en-GB" dirty="0"/>
          </a:p>
          <a:p>
            <a:r>
              <a:rPr lang="en-GB" sz="2800" dirty="0">
                <a:highlight>
                  <a:srgbClr val="FFFF00"/>
                </a:highlight>
              </a:rPr>
              <a:t>Monitor and analyse weekly attendance patterns </a:t>
            </a:r>
            <a:r>
              <a:rPr lang="en-GB" sz="2800" dirty="0"/>
              <a:t>and trends and deliver intervention and support in a targeted way to pupils and families. This should go beyond headline attendance percentages and should look at individual pupils, cohorts and groups </a:t>
            </a:r>
            <a:r>
              <a:rPr lang="en-GB" sz="2800" dirty="0">
                <a:highlight>
                  <a:srgbClr val="FFFF00"/>
                </a:highlight>
              </a:rPr>
              <a:t>(including their punctuality)</a:t>
            </a:r>
            <a:r>
              <a:rPr lang="en-GB" sz="2800" dirty="0"/>
              <a:t> across the school to help schools achieve their responsibilities under the Public Sector Equality Duty. </a:t>
            </a:r>
          </a:p>
          <a:p>
            <a:r>
              <a:rPr lang="en-GB" sz="2800" dirty="0"/>
              <a:t>When analysing patterns, some schools, especially secondary schools, may wish to look further into patterns of attendance within a session to ensure all pupils are attending all timetabled lessons. </a:t>
            </a:r>
          </a:p>
          <a:p>
            <a:endParaRPr lang="en-GB" dirty="0"/>
          </a:p>
        </p:txBody>
      </p:sp>
    </p:spTree>
    <p:extLst>
      <p:ext uri="{BB962C8B-B14F-4D97-AF65-F5344CB8AC3E}">
        <p14:creationId xmlns:p14="http://schemas.microsoft.com/office/powerpoint/2010/main" val="138407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8287-CA65-4E9F-9011-AF36CE39269B}"/>
              </a:ext>
            </a:extLst>
          </p:cNvPr>
          <p:cNvSpPr>
            <a:spLocks noGrp="1"/>
          </p:cNvSpPr>
          <p:nvPr>
            <p:ph type="title"/>
          </p:nvPr>
        </p:nvSpPr>
        <p:spPr>
          <a:xfrm>
            <a:off x="838200" y="365126"/>
            <a:ext cx="10515600" cy="959822"/>
          </a:xfrm>
        </p:spPr>
        <p:txBody>
          <a:bodyPr>
            <a:noAutofit/>
          </a:bodyPr>
          <a:lstStyle/>
          <a:p>
            <a:pPr algn="ctr"/>
            <a:r>
              <a:rPr lang="en-GB" sz="4000" b="1" dirty="0">
                <a:solidFill>
                  <a:srgbClr val="002060"/>
                </a:solidFill>
                <a:latin typeface="Calibri" panose="020F0502020204030204" pitchFamily="34" charset="0"/>
                <a:cs typeface="Calibri" panose="020F0502020204030204" pitchFamily="34" charset="0"/>
              </a:rPr>
              <a:t>Introductions</a:t>
            </a:r>
            <a:r>
              <a:rPr lang="en-GB" sz="4000" b="1" dirty="0">
                <a:solidFill>
                  <a:srgbClr val="7030A0"/>
                </a:solidFill>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838200" y="1567543"/>
            <a:ext cx="10515600" cy="3890722"/>
          </a:xfrm>
        </p:spPr>
        <p:txBody>
          <a:bodyPr>
            <a:normAutofit fontScale="92500" lnSpcReduction="20000"/>
          </a:bodyPr>
          <a:lstStyle/>
          <a:p>
            <a:pPr marL="68580" indent="0">
              <a:buNone/>
            </a:pPr>
            <a:r>
              <a:rPr lang="en-GB" sz="3900" b="1" dirty="0">
                <a:solidFill>
                  <a:srgbClr val="002060"/>
                </a:solidFill>
                <a:latin typeface="Arial" panose="020B0604020202020204" pitchFamily="34" charset="0"/>
                <a:cs typeface="Arial" panose="020B0604020202020204" pitchFamily="34" charset="0"/>
              </a:rPr>
              <a:t>Carolyn Harkness</a:t>
            </a:r>
            <a:r>
              <a:rPr lang="en-GB" sz="3200" b="1" dirty="0">
                <a:solidFill>
                  <a:srgbClr val="002060"/>
                </a:solidFill>
                <a:latin typeface="Arial" panose="020B0604020202020204" pitchFamily="34" charset="0"/>
                <a:cs typeface="Arial" panose="020B0604020202020204" pitchFamily="34" charset="0"/>
              </a:rPr>
              <a:t>:</a:t>
            </a:r>
          </a:p>
          <a:p>
            <a:pPr marL="68580" indent="0">
              <a:buNone/>
            </a:pPr>
            <a:endParaRPr lang="en-GB" sz="3200" b="1" dirty="0">
              <a:solidFill>
                <a:srgbClr val="002060"/>
              </a:solidFill>
              <a:latin typeface="Arial" panose="020B0604020202020204" pitchFamily="34" charset="0"/>
              <a:cs typeface="Arial" panose="020B0604020202020204" pitchFamily="34" charset="0"/>
            </a:endParaRPr>
          </a:p>
          <a:p>
            <a:pPr marL="68580" indent="0">
              <a:buNone/>
            </a:pPr>
            <a:r>
              <a:rPr lang="en-GB" sz="3200" b="1" dirty="0">
                <a:solidFill>
                  <a:srgbClr val="002060"/>
                </a:solidFill>
                <a:latin typeface="Arial" panose="020B0604020202020204" pitchFamily="34" charset="0"/>
                <a:cs typeface="Arial" panose="020B0604020202020204" pitchFamily="34" charset="0"/>
              </a:rPr>
              <a:t>School Improvement Officer: Attendance</a:t>
            </a:r>
          </a:p>
          <a:p>
            <a:pPr marL="68580" indent="0">
              <a:buNone/>
            </a:pPr>
            <a:endParaRPr lang="en-GB" sz="2200" b="1" dirty="0">
              <a:solidFill>
                <a:srgbClr val="002060"/>
              </a:solidFill>
              <a:latin typeface="Arial" panose="020B0604020202020204" pitchFamily="34" charset="0"/>
              <a:cs typeface="Arial" panose="020B0604020202020204" pitchFamily="34" charset="0"/>
            </a:endParaRPr>
          </a:p>
          <a:p>
            <a:pPr marL="68580" indent="0">
              <a:buNone/>
            </a:pPr>
            <a:endParaRPr lang="en-GB" sz="2200" b="1" dirty="0">
              <a:solidFill>
                <a:srgbClr val="002060"/>
              </a:solidFill>
              <a:latin typeface="Arial" panose="020B0604020202020204" pitchFamily="34" charset="0"/>
              <a:cs typeface="Arial" panose="020B0604020202020204" pitchFamily="34" charset="0"/>
            </a:endParaRPr>
          </a:p>
          <a:p>
            <a:pPr marL="68580" indent="0">
              <a:buNone/>
            </a:pPr>
            <a:r>
              <a:rPr lang="en-GB" sz="3200" b="1"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Carolyn.Harkness@si.liverpool.gov.uk</a:t>
            </a:r>
            <a:endParaRPr lang="en-GB" sz="3200" b="1" dirty="0">
              <a:solidFill>
                <a:srgbClr val="002060"/>
              </a:solidFill>
              <a:latin typeface="Arial" panose="020B0604020202020204" pitchFamily="34" charset="0"/>
              <a:cs typeface="Arial" panose="020B0604020202020204" pitchFamily="34" charset="0"/>
            </a:endParaRPr>
          </a:p>
          <a:p>
            <a:pPr marL="68580" indent="0">
              <a:buNone/>
            </a:pPr>
            <a:r>
              <a:rPr lang="en-GB" sz="3200" b="1" dirty="0">
                <a:solidFill>
                  <a:srgbClr val="002060"/>
                </a:solidFill>
                <a:latin typeface="Arial" panose="020B0604020202020204" pitchFamily="34" charset="0"/>
                <a:cs typeface="Arial" panose="020B0604020202020204" pitchFamily="34" charset="0"/>
              </a:rPr>
              <a:t>Tel: 0151 233 3901</a:t>
            </a:r>
          </a:p>
          <a:p>
            <a:pPr marL="68580" indent="0">
              <a:buNone/>
            </a:pPr>
            <a:r>
              <a:rPr lang="en-GB" sz="3200" b="1" dirty="0">
                <a:solidFill>
                  <a:srgbClr val="002060"/>
                </a:solidFill>
                <a:latin typeface="Arial" panose="020B0604020202020204" pitchFamily="34" charset="0"/>
                <a:cs typeface="Arial" panose="020B0604020202020204" pitchFamily="34" charset="0"/>
              </a:rPr>
              <a:t>M: 07802561928</a:t>
            </a:r>
          </a:p>
          <a:p>
            <a:pPr marL="68580" indent="0">
              <a:buNone/>
            </a:pPr>
            <a:r>
              <a:rPr lang="en-GB" sz="3200" b="1" dirty="0">
                <a:solidFill>
                  <a:srgbClr val="002060"/>
                </a:solidFill>
                <a:latin typeface="Arial" panose="020B0604020202020204" pitchFamily="34" charset="0"/>
                <a:cs typeface="Arial" panose="020B0604020202020204" pitchFamily="34" charset="0"/>
              </a:rPr>
              <a:t>Twitter: @</a:t>
            </a:r>
            <a:r>
              <a:rPr lang="en-GB" sz="3200" b="1" dirty="0" err="1">
                <a:solidFill>
                  <a:srgbClr val="002060"/>
                </a:solidFill>
                <a:latin typeface="Arial" panose="020B0604020202020204" pitchFamily="34" charset="0"/>
                <a:cs typeface="Arial" panose="020B0604020202020204" pitchFamily="34" charset="0"/>
              </a:rPr>
              <a:t>SIL_Attendance</a:t>
            </a:r>
            <a:endParaRPr lang="en-GB" sz="3200" b="1" dirty="0">
              <a:solidFill>
                <a:srgbClr val="002060"/>
              </a:solidFill>
              <a:latin typeface="Arial" panose="020B0604020202020204" pitchFamily="34" charset="0"/>
              <a:cs typeface="Arial" panose="020B0604020202020204" pitchFamily="34" charset="0"/>
            </a:endParaRPr>
          </a:p>
          <a:p>
            <a:pPr marL="68580" indent="0">
              <a:buNone/>
            </a:pPr>
            <a:endParaRPr lang="en-GB" sz="3200" b="1" dirty="0">
              <a:solidFill>
                <a:srgbClr val="002060"/>
              </a:solidFill>
              <a:latin typeface="Century Gothic" panose="020B0502020202020204" pitchFamily="34" charset="0"/>
              <a:cs typeface="Arial" panose="020B0604020202020204" pitchFamily="34" charset="0"/>
            </a:endParaRPr>
          </a:p>
          <a:p>
            <a:endParaRPr lang="en-GB" dirty="0">
              <a:solidFill>
                <a:srgbClr val="002060"/>
              </a:solidFill>
            </a:endParaRPr>
          </a:p>
        </p:txBody>
      </p:sp>
    </p:spTree>
    <p:extLst>
      <p:ext uri="{BB962C8B-B14F-4D97-AF65-F5344CB8AC3E}">
        <p14:creationId xmlns:p14="http://schemas.microsoft.com/office/powerpoint/2010/main" val="107482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86CE-055E-41E9-A35F-B43B52936C4B}"/>
              </a:ext>
            </a:extLst>
          </p:cNvPr>
          <p:cNvSpPr>
            <a:spLocks noGrp="1"/>
          </p:cNvSpPr>
          <p:nvPr>
            <p:ph type="title"/>
          </p:nvPr>
        </p:nvSpPr>
        <p:spPr/>
        <p:txBody>
          <a:bodyPr/>
          <a:lstStyle/>
          <a:p>
            <a:r>
              <a:rPr lang="en-GB" dirty="0"/>
              <a:t>The DFE Guidance</a:t>
            </a:r>
          </a:p>
        </p:txBody>
      </p:sp>
      <p:sp>
        <p:nvSpPr>
          <p:cNvPr id="3" name="Content Placeholder 2">
            <a:extLst>
              <a:ext uri="{FF2B5EF4-FFF2-40B4-BE49-F238E27FC236}">
                <a16:creationId xmlns:a16="http://schemas.microsoft.com/office/drawing/2014/main" id="{72F7EBFE-1FC5-4D13-A518-48D83C4AECCC}"/>
              </a:ext>
            </a:extLst>
          </p:cNvPr>
          <p:cNvSpPr>
            <a:spLocks noGrp="1"/>
          </p:cNvSpPr>
          <p:nvPr>
            <p:ph idx="1"/>
          </p:nvPr>
        </p:nvSpPr>
        <p:spPr>
          <a:xfrm>
            <a:off x="838200" y="1140031"/>
            <a:ext cx="10515600" cy="5036932"/>
          </a:xfrm>
        </p:spPr>
        <p:txBody>
          <a:bodyPr>
            <a:normAutofit/>
          </a:bodyPr>
          <a:lstStyle/>
          <a:p>
            <a:endParaRPr lang="en-GB" dirty="0"/>
          </a:p>
          <a:p>
            <a:r>
              <a:rPr lang="en-GB" sz="2800" dirty="0"/>
              <a:t>Use this analysis to </a:t>
            </a:r>
            <a:r>
              <a:rPr lang="en-GB" sz="2800" dirty="0">
                <a:highlight>
                  <a:srgbClr val="FFFF00"/>
                </a:highlight>
              </a:rPr>
              <a:t>provide regular attendance reports </a:t>
            </a:r>
            <a:r>
              <a:rPr lang="en-GB" sz="2800" dirty="0"/>
              <a:t>to class teachers or tutors to facilitate discussions with pupils and to leaders (including any special educational needs coordinators, designated safeguarding leads and pupil premium leads). </a:t>
            </a:r>
          </a:p>
          <a:p>
            <a:r>
              <a:rPr lang="en-GB" sz="2800" dirty="0"/>
              <a:t> Identify the pupils who need support and </a:t>
            </a:r>
            <a:r>
              <a:rPr lang="en-GB" sz="2800" dirty="0">
                <a:highlight>
                  <a:srgbClr val="FFFF00"/>
                </a:highlight>
              </a:rPr>
              <a:t>focus staff efforts </a:t>
            </a:r>
            <a:r>
              <a:rPr lang="en-GB" sz="2800" dirty="0"/>
              <a:t>on developing targeted actions for those cases (see paragraphs 34-39). </a:t>
            </a:r>
          </a:p>
          <a:p>
            <a:r>
              <a:rPr lang="en-GB" sz="2800" dirty="0"/>
              <a:t> Conduct thorough analysis of half-termly, termly, and full year data to identify patterns and trends. This should include analysis of pupils and cohorts and identifying patterns in uses of certain codes, days of poor attendance and where appropriate, subjects which have low lesson attendance</a:t>
            </a:r>
            <a:r>
              <a:rPr lang="en-GB" dirty="0"/>
              <a:t>. </a:t>
            </a:r>
          </a:p>
          <a:p>
            <a:endParaRPr lang="en-GB" dirty="0"/>
          </a:p>
        </p:txBody>
      </p:sp>
    </p:spTree>
    <p:extLst>
      <p:ext uri="{BB962C8B-B14F-4D97-AF65-F5344CB8AC3E}">
        <p14:creationId xmlns:p14="http://schemas.microsoft.com/office/powerpoint/2010/main" val="3823482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397D-69D0-49F6-8541-771628299B6A}"/>
              </a:ext>
            </a:extLst>
          </p:cNvPr>
          <p:cNvSpPr>
            <a:spLocks noGrp="1"/>
          </p:cNvSpPr>
          <p:nvPr>
            <p:ph type="title"/>
          </p:nvPr>
        </p:nvSpPr>
        <p:spPr/>
        <p:txBody>
          <a:bodyPr>
            <a:normAutofit/>
          </a:bodyPr>
          <a:lstStyle/>
          <a:p>
            <a:r>
              <a:rPr lang="en-GB" sz="4400" dirty="0"/>
              <a:t>Process- strategic, robust, rigorous</a:t>
            </a:r>
          </a:p>
        </p:txBody>
      </p:sp>
      <p:sp>
        <p:nvSpPr>
          <p:cNvPr id="3" name="Content Placeholder 2">
            <a:extLst>
              <a:ext uri="{FF2B5EF4-FFF2-40B4-BE49-F238E27FC236}">
                <a16:creationId xmlns:a16="http://schemas.microsoft.com/office/drawing/2014/main" id="{D02025AB-9487-4040-A606-EC62B054A5AA}"/>
              </a:ext>
            </a:extLst>
          </p:cNvPr>
          <p:cNvSpPr>
            <a:spLocks noGrp="1"/>
          </p:cNvSpPr>
          <p:nvPr>
            <p:ph idx="1"/>
          </p:nvPr>
        </p:nvSpPr>
        <p:spPr>
          <a:xfrm>
            <a:off x="838200" y="1413164"/>
            <a:ext cx="10515600" cy="4763799"/>
          </a:xfrm>
        </p:spPr>
        <p:txBody>
          <a:bodyPr/>
          <a:lstStyle/>
          <a:p>
            <a:r>
              <a:rPr lang="en-GB" sz="3600" dirty="0"/>
              <a:t>First response. Is it preventing or reacting to?</a:t>
            </a:r>
          </a:p>
          <a:p>
            <a:r>
              <a:rPr lang="en-GB" sz="3600" dirty="0"/>
              <a:t>What time are all children accounted for ?</a:t>
            </a:r>
          </a:p>
          <a:p>
            <a:r>
              <a:rPr lang="en-GB" sz="3600" dirty="0"/>
              <a:t>What happens then? Strong, determined strategic informed decision making. No drift.</a:t>
            </a:r>
          </a:p>
          <a:p>
            <a:endParaRPr lang="en-GB" dirty="0"/>
          </a:p>
        </p:txBody>
      </p:sp>
    </p:spTree>
    <p:extLst>
      <p:ext uri="{BB962C8B-B14F-4D97-AF65-F5344CB8AC3E}">
        <p14:creationId xmlns:p14="http://schemas.microsoft.com/office/powerpoint/2010/main" val="106388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9927-5800-4FEE-BC45-37BB13C24A05}"/>
              </a:ext>
            </a:extLst>
          </p:cNvPr>
          <p:cNvSpPr>
            <a:spLocks noGrp="1"/>
          </p:cNvSpPr>
          <p:nvPr>
            <p:ph type="title"/>
          </p:nvPr>
        </p:nvSpPr>
        <p:spPr/>
        <p:txBody>
          <a:bodyPr>
            <a:normAutofit/>
          </a:bodyPr>
          <a:lstStyle/>
          <a:p>
            <a:r>
              <a:rPr lang="en-GB" sz="4400" dirty="0"/>
              <a:t>Focus</a:t>
            </a:r>
          </a:p>
        </p:txBody>
      </p:sp>
      <p:sp>
        <p:nvSpPr>
          <p:cNvPr id="3" name="Content Placeholder 2">
            <a:extLst>
              <a:ext uri="{FF2B5EF4-FFF2-40B4-BE49-F238E27FC236}">
                <a16:creationId xmlns:a16="http://schemas.microsoft.com/office/drawing/2014/main" id="{4072EBF6-A612-4ABA-BCEB-E5E040949AB5}"/>
              </a:ext>
            </a:extLst>
          </p:cNvPr>
          <p:cNvSpPr>
            <a:spLocks noGrp="1"/>
          </p:cNvSpPr>
          <p:nvPr>
            <p:ph idx="1"/>
          </p:nvPr>
        </p:nvSpPr>
        <p:spPr>
          <a:xfrm>
            <a:off x="838200" y="1435100"/>
            <a:ext cx="10515600" cy="4741863"/>
          </a:xfrm>
        </p:spPr>
        <p:txBody>
          <a:bodyPr>
            <a:normAutofit/>
          </a:bodyPr>
          <a:lstStyle/>
          <a:p>
            <a:pPr marL="0" indent="0">
              <a:buNone/>
            </a:pPr>
            <a:r>
              <a:rPr lang="en-GB" sz="4400" dirty="0"/>
              <a:t>No drift</a:t>
            </a:r>
          </a:p>
          <a:p>
            <a:pPr marL="0" indent="0">
              <a:buNone/>
            </a:pPr>
            <a:r>
              <a:rPr lang="en-GB" sz="4400" dirty="0"/>
              <a:t>No overlap</a:t>
            </a:r>
          </a:p>
          <a:p>
            <a:pPr marL="0" indent="0">
              <a:buNone/>
            </a:pPr>
            <a:r>
              <a:rPr lang="en-GB" sz="4400" dirty="0"/>
              <a:t>Who is making strategic decisions daily and weekly?</a:t>
            </a:r>
          </a:p>
        </p:txBody>
      </p:sp>
    </p:spTree>
    <p:extLst>
      <p:ext uri="{BB962C8B-B14F-4D97-AF65-F5344CB8AC3E}">
        <p14:creationId xmlns:p14="http://schemas.microsoft.com/office/powerpoint/2010/main" val="2461915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E28E-89FB-4CD5-A766-202CB544D5E1}"/>
              </a:ext>
            </a:extLst>
          </p:cNvPr>
          <p:cNvSpPr>
            <a:spLocks noGrp="1"/>
          </p:cNvSpPr>
          <p:nvPr>
            <p:ph type="title"/>
          </p:nvPr>
        </p:nvSpPr>
        <p:spPr/>
        <p:txBody>
          <a:bodyPr/>
          <a:lstStyle/>
          <a:p>
            <a:r>
              <a:rPr lang="en-GB" dirty="0"/>
              <a:t>The DFE Guidance</a:t>
            </a:r>
          </a:p>
        </p:txBody>
      </p:sp>
      <p:sp>
        <p:nvSpPr>
          <p:cNvPr id="3" name="Content Placeholder 2">
            <a:extLst>
              <a:ext uri="{FF2B5EF4-FFF2-40B4-BE49-F238E27FC236}">
                <a16:creationId xmlns:a16="http://schemas.microsoft.com/office/drawing/2014/main" id="{C709269C-D497-47A7-9D85-B408A158BD77}"/>
              </a:ext>
            </a:extLst>
          </p:cNvPr>
          <p:cNvSpPr>
            <a:spLocks noGrp="1"/>
          </p:cNvSpPr>
          <p:nvPr>
            <p:ph idx="1"/>
          </p:nvPr>
        </p:nvSpPr>
        <p:spPr>
          <a:xfrm>
            <a:off x="838200" y="1128156"/>
            <a:ext cx="10515600" cy="5048807"/>
          </a:xfrm>
        </p:spPr>
        <p:txBody>
          <a:bodyPr>
            <a:normAutofit lnSpcReduction="10000"/>
          </a:bodyPr>
          <a:lstStyle/>
          <a:p>
            <a:endParaRPr lang="en-GB" dirty="0"/>
          </a:p>
          <a:p>
            <a:r>
              <a:rPr lang="en-GB" sz="2800" dirty="0"/>
              <a:t> Benchmark their attendance data (at whole school, year group and cohort level) against local, regional, and national levels to identify areas of </a:t>
            </a:r>
            <a:r>
              <a:rPr lang="en-GB" sz="2800" dirty="0">
                <a:highlight>
                  <a:srgbClr val="FFFF00"/>
                </a:highlight>
              </a:rPr>
              <a:t>focus for improvement</a:t>
            </a:r>
            <a:r>
              <a:rPr lang="en-GB" sz="2800" dirty="0"/>
              <a:t>. </a:t>
            </a:r>
          </a:p>
          <a:p>
            <a:r>
              <a:rPr lang="en-GB" sz="2800" dirty="0"/>
              <a:t>Devise specific strategies to address areas of poor attendance identified through data. This may, for example, include pupils in a year group with higher than average absence or </a:t>
            </a:r>
            <a:r>
              <a:rPr lang="en-GB" sz="2800" dirty="0">
                <a:highlight>
                  <a:srgbClr val="FFFF00"/>
                </a:highlight>
              </a:rPr>
              <a:t>for pupils eligible for free school meals if their attendance falls behind that of their more advantaged peers</a:t>
            </a:r>
          </a:p>
          <a:p>
            <a:endParaRPr lang="en-GB" dirty="0"/>
          </a:p>
          <a:p>
            <a:r>
              <a:rPr lang="en-GB" sz="2800" dirty="0"/>
              <a:t>Monitor in the data the impact of school wide attendance efforts, including any specific strategies implemented. The findings should then be used to evaluate approaches or </a:t>
            </a:r>
            <a:r>
              <a:rPr lang="en-GB" sz="2800" dirty="0">
                <a:highlight>
                  <a:srgbClr val="FFFF00"/>
                </a:highlight>
              </a:rPr>
              <a:t>inform future </a:t>
            </a:r>
            <a:r>
              <a:rPr lang="en-GB" sz="2800" dirty="0"/>
              <a:t>strategies. </a:t>
            </a:r>
          </a:p>
          <a:p>
            <a:pPr marL="0" indent="0">
              <a:buNone/>
            </a:pPr>
            <a:endParaRPr lang="en-GB" dirty="0"/>
          </a:p>
          <a:p>
            <a:endParaRPr lang="en-GB" dirty="0"/>
          </a:p>
        </p:txBody>
      </p:sp>
    </p:spTree>
    <p:extLst>
      <p:ext uri="{BB962C8B-B14F-4D97-AF65-F5344CB8AC3E}">
        <p14:creationId xmlns:p14="http://schemas.microsoft.com/office/powerpoint/2010/main" val="7200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62E-222F-41A4-8BC8-822756A9DE37}"/>
              </a:ext>
            </a:extLst>
          </p:cNvPr>
          <p:cNvSpPr>
            <a:spLocks noGrp="1"/>
          </p:cNvSpPr>
          <p:nvPr>
            <p:ph type="title"/>
          </p:nvPr>
        </p:nvSpPr>
        <p:spPr/>
        <p:txBody>
          <a:bodyPr/>
          <a:lstStyle/>
          <a:p>
            <a:r>
              <a:rPr lang="en-GB" dirty="0"/>
              <a:t>Actions:</a:t>
            </a:r>
          </a:p>
        </p:txBody>
      </p:sp>
      <p:sp>
        <p:nvSpPr>
          <p:cNvPr id="3" name="Content Placeholder 2">
            <a:extLst>
              <a:ext uri="{FF2B5EF4-FFF2-40B4-BE49-F238E27FC236}">
                <a16:creationId xmlns:a16="http://schemas.microsoft.com/office/drawing/2014/main" id="{D17F264E-F40A-427D-AC33-B434EAD572B4}"/>
              </a:ext>
            </a:extLst>
          </p:cNvPr>
          <p:cNvSpPr>
            <a:spLocks noGrp="1"/>
          </p:cNvSpPr>
          <p:nvPr>
            <p:ph idx="1"/>
          </p:nvPr>
        </p:nvSpPr>
        <p:spPr>
          <a:xfrm>
            <a:off x="838200" y="1320800"/>
            <a:ext cx="10515600" cy="4856163"/>
          </a:xfrm>
        </p:spPr>
        <p:txBody>
          <a:bodyPr>
            <a:normAutofit/>
          </a:bodyPr>
          <a:lstStyle/>
          <a:p>
            <a:r>
              <a:rPr lang="en-GB" sz="2800" dirty="0"/>
              <a:t>Run a G code report</a:t>
            </a:r>
          </a:p>
          <a:p>
            <a:pPr lvl="1"/>
            <a:r>
              <a:rPr lang="en-GB" sz="2800" dirty="0"/>
              <a:t>How much time has been lost?</a:t>
            </a:r>
          </a:p>
          <a:p>
            <a:r>
              <a:rPr lang="en-GB" sz="2800" dirty="0"/>
              <a:t>What % of absence is unauthorised?</a:t>
            </a:r>
          </a:p>
          <a:p>
            <a:r>
              <a:rPr lang="en-GB" sz="2800" dirty="0"/>
              <a:t>Add SA (severely absent) to your data analysis</a:t>
            </a:r>
          </a:p>
          <a:p>
            <a:r>
              <a:rPr lang="en-GB" sz="2800" dirty="0"/>
              <a:t>Look at broken weeks</a:t>
            </a:r>
          </a:p>
          <a:p>
            <a:r>
              <a:rPr lang="en-GB" sz="2800" dirty="0"/>
              <a:t>Look at your sporadic absence</a:t>
            </a:r>
          </a:p>
          <a:p>
            <a:r>
              <a:rPr lang="en-GB" sz="2800" dirty="0"/>
              <a:t>Provide regular attendance reports </a:t>
            </a:r>
          </a:p>
          <a:p>
            <a:r>
              <a:rPr lang="en-GB" sz="2800" dirty="0"/>
              <a:t>Know where you are now compared with this time last year.</a:t>
            </a:r>
          </a:p>
        </p:txBody>
      </p:sp>
    </p:spTree>
    <p:extLst>
      <p:ext uri="{BB962C8B-B14F-4D97-AF65-F5344CB8AC3E}">
        <p14:creationId xmlns:p14="http://schemas.microsoft.com/office/powerpoint/2010/main" val="265647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EC63-93CE-4EB8-9CF4-667F31A54E60}"/>
              </a:ext>
            </a:extLst>
          </p:cNvPr>
          <p:cNvSpPr>
            <a:spLocks noGrp="1"/>
          </p:cNvSpPr>
          <p:nvPr>
            <p:ph type="title"/>
          </p:nvPr>
        </p:nvSpPr>
        <p:spPr/>
        <p:txBody>
          <a:bodyPr/>
          <a:lstStyle/>
          <a:p>
            <a:r>
              <a:rPr lang="en-GB" dirty="0"/>
              <a:t>School Process</a:t>
            </a:r>
          </a:p>
        </p:txBody>
      </p:sp>
      <p:sp>
        <p:nvSpPr>
          <p:cNvPr id="3" name="Content Placeholder 2">
            <a:extLst>
              <a:ext uri="{FF2B5EF4-FFF2-40B4-BE49-F238E27FC236}">
                <a16:creationId xmlns:a16="http://schemas.microsoft.com/office/drawing/2014/main" id="{6482F1DB-7034-4671-9F8A-C5C7B49570E8}"/>
              </a:ext>
            </a:extLst>
          </p:cNvPr>
          <p:cNvSpPr>
            <a:spLocks noGrp="1"/>
          </p:cNvSpPr>
          <p:nvPr>
            <p:ph idx="1"/>
          </p:nvPr>
        </p:nvSpPr>
        <p:spPr>
          <a:xfrm>
            <a:off x="838200" y="1425039"/>
            <a:ext cx="10515600" cy="4751924"/>
          </a:xfrm>
        </p:spPr>
        <p:txBody>
          <a:bodyPr/>
          <a:lstStyle/>
          <a:p>
            <a:pPr lvl="1"/>
            <a:r>
              <a:rPr lang="en-GB" sz="2800" dirty="0">
                <a:highlight>
                  <a:srgbClr val="FFFF00"/>
                </a:highlight>
              </a:rPr>
              <a:t>How are you increasing your level of support?</a:t>
            </a:r>
          </a:p>
          <a:p>
            <a:pPr lvl="2">
              <a:buFont typeface="Wingdings" panose="05000000000000000000" pitchFamily="2" charset="2"/>
              <a:buChar char="Ø"/>
            </a:pPr>
            <a:r>
              <a:rPr lang="en-GB" sz="2800" dirty="0"/>
              <a:t>Initial information gathering</a:t>
            </a:r>
          </a:p>
          <a:p>
            <a:pPr lvl="2">
              <a:buFont typeface="Wingdings" panose="05000000000000000000" pitchFamily="2" charset="2"/>
              <a:buChar char="Ø"/>
            </a:pPr>
            <a:r>
              <a:rPr lang="en-GB" sz="2800" dirty="0"/>
              <a:t>Support meetings</a:t>
            </a:r>
          </a:p>
          <a:p>
            <a:pPr lvl="2">
              <a:buFont typeface="Wingdings" panose="05000000000000000000" pitchFamily="2" charset="2"/>
              <a:buChar char="Ø"/>
            </a:pPr>
            <a:r>
              <a:rPr lang="en-GB" sz="2800" dirty="0"/>
              <a:t>Referral to multi agencies</a:t>
            </a:r>
            <a:endParaRPr lang="en-GB" sz="2800" dirty="0">
              <a:highlight>
                <a:srgbClr val="FFFF00"/>
              </a:highlight>
            </a:endParaRPr>
          </a:p>
          <a:p>
            <a:pPr lvl="1"/>
            <a:endParaRPr lang="en-GB" sz="2800" dirty="0">
              <a:highlight>
                <a:srgbClr val="FFFF00"/>
              </a:highlight>
            </a:endParaRPr>
          </a:p>
          <a:p>
            <a:pPr lvl="1"/>
            <a:r>
              <a:rPr lang="en-GB" sz="2800" dirty="0">
                <a:highlight>
                  <a:srgbClr val="FFFF00"/>
                </a:highlight>
              </a:rPr>
              <a:t>How are you increasing your level of challenge?</a:t>
            </a:r>
          </a:p>
          <a:p>
            <a:pPr lvl="2">
              <a:buFont typeface="Wingdings" panose="05000000000000000000" pitchFamily="2" charset="2"/>
              <a:buChar char="Ø"/>
            </a:pPr>
            <a:r>
              <a:rPr lang="en-GB" sz="2800" dirty="0"/>
              <a:t>Using % attendance during phone calls?</a:t>
            </a:r>
          </a:p>
          <a:p>
            <a:pPr lvl="2">
              <a:buFont typeface="Wingdings" panose="05000000000000000000" pitchFamily="2" charset="2"/>
              <a:buChar char="Ø"/>
            </a:pPr>
            <a:r>
              <a:rPr lang="en-GB" sz="2800" dirty="0"/>
              <a:t>Following up every unauthorised absence.</a:t>
            </a:r>
          </a:p>
          <a:p>
            <a:endParaRPr lang="en-GB" dirty="0"/>
          </a:p>
        </p:txBody>
      </p:sp>
    </p:spTree>
    <p:extLst>
      <p:ext uri="{BB962C8B-B14F-4D97-AF65-F5344CB8AC3E}">
        <p14:creationId xmlns:p14="http://schemas.microsoft.com/office/powerpoint/2010/main" val="1558381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F539-4BDD-443B-B720-945E3BEF7BC8}"/>
              </a:ext>
            </a:extLst>
          </p:cNvPr>
          <p:cNvSpPr>
            <a:spLocks noGrp="1"/>
          </p:cNvSpPr>
          <p:nvPr>
            <p:ph type="title"/>
          </p:nvPr>
        </p:nvSpPr>
        <p:spPr/>
        <p:txBody>
          <a:bodyPr/>
          <a:lstStyle/>
          <a:p>
            <a:r>
              <a:rPr lang="en-GB" dirty="0"/>
              <a:t>Support meeting 1</a:t>
            </a:r>
          </a:p>
        </p:txBody>
      </p:sp>
      <p:sp>
        <p:nvSpPr>
          <p:cNvPr id="3" name="Content Placeholder 2">
            <a:extLst>
              <a:ext uri="{FF2B5EF4-FFF2-40B4-BE49-F238E27FC236}">
                <a16:creationId xmlns:a16="http://schemas.microsoft.com/office/drawing/2014/main" id="{33EFD027-9FC1-48F5-937B-C56FD99D4721}"/>
              </a:ext>
            </a:extLst>
          </p:cNvPr>
          <p:cNvSpPr>
            <a:spLocks noGrp="1"/>
          </p:cNvSpPr>
          <p:nvPr>
            <p:ph idx="1"/>
          </p:nvPr>
        </p:nvSpPr>
        <p:spPr>
          <a:xfrm>
            <a:off x="838200" y="1389413"/>
            <a:ext cx="10515600" cy="4787550"/>
          </a:xfrm>
        </p:spPr>
        <p:txBody>
          <a:bodyPr>
            <a:normAutofit/>
          </a:bodyPr>
          <a:lstStyle/>
          <a:p>
            <a:r>
              <a:rPr lang="en-GB" sz="3600" dirty="0"/>
              <a:t>Find out what the problems are</a:t>
            </a:r>
          </a:p>
          <a:p>
            <a:r>
              <a:rPr lang="en-GB" sz="3600" dirty="0"/>
              <a:t>How can we support you to bring your child to school every day?</a:t>
            </a:r>
          </a:p>
          <a:p>
            <a:r>
              <a:rPr lang="en-GB" sz="3600" dirty="0"/>
              <a:t>Record the responses and actions accurately.</a:t>
            </a:r>
          </a:p>
          <a:p>
            <a:r>
              <a:rPr lang="en-GB" sz="3600" dirty="0"/>
              <a:t>Put support in place.</a:t>
            </a:r>
          </a:p>
        </p:txBody>
      </p:sp>
    </p:spTree>
    <p:extLst>
      <p:ext uri="{BB962C8B-B14F-4D97-AF65-F5344CB8AC3E}">
        <p14:creationId xmlns:p14="http://schemas.microsoft.com/office/powerpoint/2010/main" val="258493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D8F7-58B3-4829-A9A6-BBCA24352A84}"/>
              </a:ext>
            </a:extLst>
          </p:cNvPr>
          <p:cNvSpPr>
            <a:spLocks noGrp="1"/>
          </p:cNvSpPr>
          <p:nvPr>
            <p:ph type="title"/>
          </p:nvPr>
        </p:nvSpPr>
        <p:spPr/>
        <p:txBody>
          <a:bodyPr/>
          <a:lstStyle/>
          <a:p>
            <a:r>
              <a:rPr lang="en-GB" dirty="0"/>
              <a:t>Support meeting 2</a:t>
            </a:r>
          </a:p>
        </p:txBody>
      </p:sp>
      <p:sp>
        <p:nvSpPr>
          <p:cNvPr id="3" name="Content Placeholder 2">
            <a:extLst>
              <a:ext uri="{FF2B5EF4-FFF2-40B4-BE49-F238E27FC236}">
                <a16:creationId xmlns:a16="http://schemas.microsoft.com/office/drawing/2014/main" id="{5E688DEE-3A0D-4944-87B1-289EEC5E97C7}"/>
              </a:ext>
            </a:extLst>
          </p:cNvPr>
          <p:cNvSpPr>
            <a:spLocks noGrp="1"/>
          </p:cNvSpPr>
          <p:nvPr>
            <p:ph idx="1"/>
          </p:nvPr>
        </p:nvSpPr>
        <p:spPr>
          <a:xfrm>
            <a:off x="838200" y="1448790"/>
            <a:ext cx="10515600" cy="4728173"/>
          </a:xfrm>
        </p:spPr>
        <p:txBody>
          <a:bodyPr>
            <a:normAutofit/>
          </a:bodyPr>
          <a:lstStyle/>
          <a:p>
            <a:r>
              <a:rPr lang="en-GB" sz="3600" dirty="0"/>
              <a:t>This takes place after the next unauthorised absence</a:t>
            </a:r>
          </a:p>
          <a:p>
            <a:r>
              <a:rPr lang="en-GB" sz="3600" dirty="0"/>
              <a:t>Review meeting one</a:t>
            </a:r>
          </a:p>
          <a:p>
            <a:r>
              <a:rPr lang="en-GB" sz="3600" dirty="0"/>
              <a:t>Discuss further problems</a:t>
            </a:r>
          </a:p>
          <a:p>
            <a:r>
              <a:rPr lang="en-GB" sz="3600" dirty="0"/>
              <a:t>Consider referrals</a:t>
            </a:r>
          </a:p>
          <a:p>
            <a:r>
              <a:rPr lang="en-GB" sz="3600" dirty="0"/>
              <a:t>Consider an EHAT</a:t>
            </a:r>
          </a:p>
          <a:p>
            <a:r>
              <a:rPr lang="en-GB" sz="3600" dirty="0"/>
              <a:t>Share information when appropriate</a:t>
            </a:r>
          </a:p>
          <a:p>
            <a:r>
              <a:rPr lang="en-GB" sz="3600" dirty="0"/>
              <a:t>Record accurately</a:t>
            </a:r>
          </a:p>
        </p:txBody>
      </p:sp>
    </p:spTree>
    <p:extLst>
      <p:ext uri="{BB962C8B-B14F-4D97-AF65-F5344CB8AC3E}">
        <p14:creationId xmlns:p14="http://schemas.microsoft.com/office/powerpoint/2010/main" val="75182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8F0F-082E-4FD4-9383-0D8A4356603A}"/>
              </a:ext>
            </a:extLst>
          </p:cNvPr>
          <p:cNvSpPr>
            <a:spLocks noGrp="1"/>
          </p:cNvSpPr>
          <p:nvPr>
            <p:ph type="title"/>
          </p:nvPr>
        </p:nvSpPr>
        <p:spPr/>
        <p:txBody>
          <a:bodyPr/>
          <a:lstStyle/>
          <a:p>
            <a:r>
              <a:rPr lang="en-GB" dirty="0"/>
              <a:t>Challenge – meeting 3</a:t>
            </a:r>
          </a:p>
        </p:txBody>
      </p:sp>
      <p:sp>
        <p:nvSpPr>
          <p:cNvPr id="3" name="Content Placeholder 2">
            <a:extLst>
              <a:ext uri="{FF2B5EF4-FFF2-40B4-BE49-F238E27FC236}">
                <a16:creationId xmlns:a16="http://schemas.microsoft.com/office/drawing/2014/main" id="{07B863F7-8509-4DF2-8346-12254B45E290}"/>
              </a:ext>
            </a:extLst>
          </p:cNvPr>
          <p:cNvSpPr>
            <a:spLocks noGrp="1"/>
          </p:cNvSpPr>
          <p:nvPr>
            <p:ph idx="1"/>
          </p:nvPr>
        </p:nvSpPr>
        <p:spPr/>
        <p:txBody>
          <a:bodyPr>
            <a:normAutofit/>
          </a:bodyPr>
          <a:lstStyle/>
          <a:p>
            <a:r>
              <a:rPr lang="en-GB" sz="3600" dirty="0"/>
              <a:t>To be held after next unauthorised absence</a:t>
            </a:r>
          </a:p>
          <a:p>
            <a:r>
              <a:rPr lang="en-GB" sz="3600" dirty="0"/>
              <a:t>Discuss reasons for absence</a:t>
            </a:r>
          </a:p>
          <a:p>
            <a:r>
              <a:rPr lang="en-GB" sz="3600" dirty="0"/>
              <a:t>Is more support needed?</a:t>
            </a:r>
          </a:p>
          <a:p>
            <a:r>
              <a:rPr lang="en-GB" sz="3600" dirty="0"/>
              <a:t>Explain escalation process</a:t>
            </a:r>
          </a:p>
          <a:p>
            <a:r>
              <a:rPr lang="en-GB" sz="3600" dirty="0"/>
              <a:t>Do not tolerate poor attendance</a:t>
            </a:r>
          </a:p>
          <a:p>
            <a:r>
              <a:rPr lang="en-GB" sz="3600" dirty="0"/>
              <a:t>Discuss with your EWO for advice and guidance</a:t>
            </a:r>
          </a:p>
        </p:txBody>
      </p:sp>
    </p:spTree>
    <p:extLst>
      <p:ext uri="{BB962C8B-B14F-4D97-AF65-F5344CB8AC3E}">
        <p14:creationId xmlns:p14="http://schemas.microsoft.com/office/powerpoint/2010/main" val="3827066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BFFC-E7E8-46D0-91EB-F1F63A441D1F}"/>
              </a:ext>
            </a:extLst>
          </p:cNvPr>
          <p:cNvSpPr>
            <a:spLocks noGrp="1"/>
          </p:cNvSpPr>
          <p:nvPr>
            <p:ph type="title"/>
          </p:nvPr>
        </p:nvSpPr>
        <p:spPr>
          <a:xfrm>
            <a:off x="838200" y="365126"/>
            <a:ext cx="10515600" cy="489898"/>
          </a:xfrm>
        </p:spPr>
        <p:txBody>
          <a:bodyPr>
            <a:normAutofit fontScale="90000"/>
          </a:bodyPr>
          <a:lstStyle/>
          <a:p>
            <a:endParaRPr lang="en-GB"/>
          </a:p>
        </p:txBody>
      </p:sp>
      <p:pic>
        <p:nvPicPr>
          <p:cNvPr id="5" name="Content Placeholder 4" descr="A picture containing timeline&#10;&#10;Description automatically generated">
            <a:extLst>
              <a:ext uri="{FF2B5EF4-FFF2-40B4-BE49-F238E27FC236}">
                <a16:creationId xmlns:a16="http://schemas.microsoft.com/office/drawing/2014/main" id="{A0CDAC83-C0EE-49D4-A3CB-3F5BCECC3B45}"/>
              </a:ext>
            </a:extLst>
          </p:cNvPr>
          <p:cNvPicPr>
            <a:picLocks noGrp="1" noChangeAspect="1"/>
          </p:cNvPicPr>
          <p:nvPr>
            <p:ph idx="1"/>
          </p:nvPr>
        </p:nvPicPr>
        <p:blipFill>
          <a:blip r:embed="rId2"/>
          <a:stretch>
            <a:fillRect/>
          </a:stretch>
        </p:blipFill>
        <p:spPr>
          <a:xfrm>
            <a:off x="838200" y="365126"/>
            <a:ext cx="10515599" cy="6237555"/>
          </a:xfrm>
        </p:spPr>
      </p:pic>
    </p:spTree>
    <p:extLst>
      <p:ext uri="{BB962C8B-B14F-4D97-AF65-F5344CB8AC3E}">
        <p14:creationId xmlns:p14="http://schemas.microsoft.com/office/powerpoint/2010/main" val="98713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B26B-BD99-47D3-B9D5-14E3E5E82CD9}"/>
              </a:ext>
            </a:extLst>
          </p:cNvPr>
          <p:cNvSpPr>
            <a:spLocks noGrp="1"/>
          </p:cNvSpPr>
          <p:nvPr>
            <p:ph type="title"/>
          </p:nvPr>
        </p:nvSpPr>
        <p:spPr/>
        <p:txBody>
          <a:bodyPr/>
          <a:lstStyle/>
          <a:p>
            <a:r>
              <a:rPr lang="en-GB" dirty="0"/>
              <a:t>Autumn briefing 2022</a:t>
            </a:r>
          </a:p>
        </p:txBody>
      </p:sp>
      <p:sp>
        <p:nvSpPr>
          <p:cNvPr id="3" name="Content Placeholder 2">
            <a:extLst>
              <a:ext uri="{FF2B5EF4-FFF2-40B4-BE49-F238E27FC236}">
                <a16:creationId xmlns:a16="http://schemas.microsoft.com/office/drawing/2014/main" id="{3CAA4F96-49FE-4919-8666-236C6528CAEC}"/>
              </a:ext>
            </a:extLst>
          </p:cNvPr>
          <p:cNvSpPr>
            <a:spLocks noGrp="1"/>
          </p:cNvSpPr>
          <p:nvPr>
            <p:ph idx="1"/>
          </p:nvPr>
        </p:nvSpPr>
        <p:spPr>
          <a:xfrm>
            <a:off x="838200" y="1508166"/>
            <a:ext cx="10515600" cy="4668797"/>
          </a:xfrm>
        </p:spPr>
        <p:txBody>
          <a:bodyPr>
            <a:normAutofit/>
          </a:bodyPr>
          <a:lstStyle/>
          <a:p>
            <a:r>
              <a:rPr lang="en-GB" sz="3600" dirty="0"/>
              <a:t>Health check</a:t>
            </a:r>
          </a:p>
          <a:p>
            <a:r>
              <a:rPr lang="en-GB" sz="3600" dirty="0"/>
              <a:t>Updates on data</a:t>
            </a:r>
          </a:p>
          <a:p>
            <a:r>
              <a:rPr lang="en-GB" sz="3600" dirty="0"/>
              <a:t>Expectations around data analysis</a:t>
            </a:r>
          </a:p>
          <a:p>
            <a:r>
              <a:rPr lang="en-GB" sz="3600" dirty="0"/>
              <a:t>Information about COPP</a:t>
            </a:r>
          </a:p>
          <a:p>
            <a:r>
              <a:rPr lang="en-GB" sz="3600" dirty="0"/>
              <a:t>School process</a:t>
            </a:r>
          </a:p>
          <a:p>
            <a:endParaRPr lang="en-GB" sz="2800" dirty="0"/>
          </a:p>
        </p:txBody>
      </p:sp>
    </p:spTree>
    <p:extLst>
      <p:ext uri="{BB962C8B-B14F-4D97-AF65-F5344CB8AC3E}">
        <p14:creationId xmlns:p14="http://schemas.microsoft.com/office/powerpoint/2010/main" val="371516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A789-AC2E-487B-9E61-CED4F43FC03C}"/>
              </a:ext>
            </a:extLst>
          </p:cNvPr>
          <p:cNvSpPr>
            <a:spLocks noGrp="1"/>
          </p:cNvSpPr>
          <p:nvPr>
            <p:ph type="title"/>
          </p:nvPr>
        </p:nvSpPr>
        <p:spPr/>
        <p:txBody>
          <a:bodyPr/>
          <a:lstStyle/>
          <a:p>
            <a:r>
              <a:rPr lang="en-GB" dirty="0"/>
              <a:t>Weekly use of data</a:t>
            </a:r>
          </a:p>
        </p:txBody>
      </p:sp>
      <p:sp>
        <p:nvSpPr>
          <p:cNvPr id="3" name="Content Placeholder 2">
            <a:extLst>
              <a:ext uri="{FF2B5EF4-FFF2-40B4-BE49-F238E27FC236}">
                <a16:creationId xmlns:a16="http://schemas.microsoft.com/office/drawing/2014/main" id="{33051F4D-BDEC-4C89-BF8D-E60220E0A60E}"/>
              </a:ext>
            </a:extLst>
          </p:cNvPr>
          <p:cNvSpPr>
            <a:spLocks noGrp="1"/>
          </p:cNvSpPr>
          <p:nvPr>
            <p:ph idx="1"/>
          </p:nvPr>
        </p:nvSpPr>
        <p:spPr>
          <a:xfrm>
            <a:off x="838200" y="1347537"/>
            <a:ext cx="10515600" cy="4829426"/>
          </a:xfrm>
        </p:spPr>
        <p:txBody>
          <a:bodyPr>
            <a:normAutofit/>
          </a:bodyPr>
          <a:lstStyle/>
          <a:p>
            <a:r>
              <a:rPr lang="en-GB" sz="2400" dirty="0"/>
              <a:t>Attendance % for the week. Attendance and PA % year to date.</a:t>
            </a:r>
          </a:p>
          <a:p>
            <a:pPr lvl="1">
              <a:buFont typeface="Wingdings" panose="05000000000000000000" pitchFamily="2" charset="2"/>
              <a:buChar char="Ø"/>
            </a:pPr>
            <a:r>
              <a:rPr lang="en-GB" sz="2400" dirty="0"/>
              <a:t>Best and worst attended weeks for the year. Plan your year around them.</a:t>
            </a:r>
          </a:p>
          <a:p>
            <a:pPr>
              <a:buFont typeface="Arial" panose="020B0604020202020204" pitchFamily="34" charset="0"/>
              <a:buChar char="•"/>
            </a:pPr>
            <a:r>
              <a:rPr lang="en-GB" sz="2400" dirty="0"/>
              <a:t>PA list 90% and below. </a:t>
            </a:r>
          </a:p>
          <a:p>
            <a:pPr lvl="1">
              <a:buFont typeface="Wingdings" panose="05000000000000000000" pitchFamily="2" charset="2"/>
              <a:buChar char="Ø"/>
            </a:pPr>
            <a:r>
              <a:rPr lang="en-GB" sz="2400" dirty="0"/>
              <a:t>Look at list and action every child in % bands</a:t>
            </a:r>
          </a:p>
          <a:p>
            <a:pPr lvl="1">
              <a:buFont typeface="Wingdings" panose="05000000000000000000" pitchFamily="2" charset="2"/>
              <a:buChar char="Ø"/>
            </a:pPr>
            <a:r>
              <a:rPr lang="en-GB" sz="2400" dirty="0"/>
              <a:t>Use individual data</a:t>
            </a:r>
          </a:p>
          <a:p>
            <a:pPr>
              <a:buFont typeface="Arial" panose="020B0604020202020204" pitchFamily="34" charset="0"/>
              <a:buChar char="•"/>
            </a:pPr>
            <a:r>
              <a:rPr lang="en-GB" sz="2400" dirty="0"/>
              <a:t>90-92% list – Be proactive. Act now to prevent children becoming PA.</a:t>
            </a:r>
          </a:p>
          <a:p>
            <a:pPr>
              <a:buFont typeface="Arial" panose="020B0604020202020204" pitchFamily="34" charset="0"/>
              <a:buChar char="•"/>
            </a:pPr>
            <a:r>
              <a:rPr lang="en-GB" sz="2400" dirty="0"/>
              <a:t>93-95%- Look for patterns and broken weeks. How can you improve this cohort to reach 97%?</a:t>
            </a:r>
          </a:p>
          <a:p>
            <a:pPr>
              <a:buFont typeface="Arial" panose="020B0604020202020204" pitchFamily="34" charset="0"/>
              <a:buChar char="•"/>
            </a:pPr>
            <a:r>
              <a:rPr lang="en-GB" sz="2400" dirty="0"/>
              <a:t>Share data with all staff and children</a:t>
            </a:r>
          </a:p>
          <a:p>
            <a:pPr marL="0" indent="0">
              <a:buNone/>
            </a:pPr>
            <a:endParaRPr lang="en-GB" sz="2400" dirty="0"/>
          </a:p>
        </p:txBody>
      </p:sp>
    </p:spTree>
    <p:extLst>
      <p:ext uri="{BB962C8B-B14F-4D97-AF65-F5344CB8AC3E}">
        <p14:creationId xmlns:p14="http://schemas.microsoft.com/office/powerpoint/2010/main" val="258474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382F-1854-4CD7-92E9-CEE9A2E2AE6C}"/>
              </a:ext>
            </a:extLst>
          </p:cNvPr>
          <p:cNvSpPr>
            <a:spLocks noGrp="1"/>
          </p:cNvSpPr>
          <p:nvPr>
            <p:ph type="title"/>
          </p:nvPr>
        </p:nvSpPr>
        <p:spPr/>
        <p:txBody>
          <a:bodyPr/>
          <a:lstStyle/>
          <a:p>
            <a:r>
              <a:rPr lang="en-GB" dirty="0"/>
              <a:t>Half termly and termly</a:t>
            </a:r>
          </a:p>
        </p:txBody>
      </p:sp>
      <p:sp>
        <p:nvSpPr>
          <p:cNvPr id="3" name="Content Placeholder 2">
            <a:extLst>
              <a:ext uri="{FF2B5EF4-FFF2-40B4-BE49-F238E27FC236}">
                <a16:creationId xmlns:a16="http://schemas.microsoft.com/office/drawing/2014/main" id="{DDB2090C-F177-4668-BD5E-811663AD3328}"/>
              </a:ext>
            </a:extLst>
          </p:cNvPr>
          <p:cNvSpPr>
            <a:spLocks noGrp="1"/>
          </p:cNvSpPr>
          <p:nvPr>
            <p:ph idx="1"/>
          </p:nvPr>
        </p:nvSpPr>
        <p:spPr>
          <a:xfrm>
            <a:off x="838200" y="1335505"/>
            <a:ext cx="10515600" cy="4841458"/>
          </a:xfrm>
        </p:spPr>
        <p:txBody>
          <a:bodyPr>
            <a:normAutofit/>
          </a:bodyPr>
          <a:lstStyle/>
          <a:p>
            <a:r>
              <a:rPr lang="en-GB" sz="2400" dirty="0"/>
              <a:t>Analyse by vulnerable groups. Worst attending  group?</a:t>
            </a:r>
          </a:p>
          <a:p>
            <a:r>
              <a:rPr lang="en-GB" sz="2400" dirty="0"/>
              <a:t>What actions are in place for each group of children?</a:t>
            </a:r>
          </a:p>
          <a:p>
            <a:r>
              <a:rPr lang="en-GB" sz="2400" dirty="0" err="1"/>
              <a:t>Senco</a:t>
            </a:r>
            <a:r>
              <a:rPr lang="en-GB" sz="2400" dirty="0"/>
              <a:t> action plan for attendance of SEND children.</a:t>
            </a:r>
          </a:p>
          <a:p>
            <a:r>
              <a:rPr lang="en-GB" sz="2400" dirty="0"/>
              <a:t>PP action plan for attendance of dis-advantaged children.</a:t>
            </a:r>
          </a:p>
          <a:p>
            <a:r>
              <a:rPr lang="en-GB" sz="2400" dirty="0"/>
              <a:t>All stakeholder’s should be aware of half termly attendance profile.</a:t>
            </a:r>
          </a:p>
          <a:p>
            <a:r>
              <a:rPr lang="en-GB" sz="2400" dirty="0"/>
              <a:t>Re state all roles and responsibilities.</a:t>
            </a:r>
          </a:p>
          <a:p>
            <a:r>
              <a:rPr lang="en-GB" sz="2400" dirty="0"/>
              <a:t>Look at impact of incentives. Plan next incentive.</a:t>
            </a:r>
          </a:p>
          <a:p>
            <a:r>
              <a:rPr lang="en-GB" sz="2400" dirty="0"/>
              <a:t>Analyse 90-92%. Be proactive!</a:t>
            </a:r>
          </a:p>
          <a:p>
            <a:r>
              <a:rPr lang="en-GB" sz="2400" dirty="0"/>
              <a:t>Analyse PA. How many children can come out of PA?</a:t>
            </a:r>
          </a:p>
        </p:txBody>
      </p:sp>
    </p:spTree>
    <p:extLst>
      <p:ext uri="{BB962C8B-B14F-4D97-AF65-F5344CB8AC3E}">
        <p14:creationId xmlns:p14="http://schemas.microsoft.com/office/powerpoint/2010/main" val="130191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E573-4459-45B9-948B-E73BAC922685}"/>
              </a:ext>
            </a:extLst>
          </p:cNvPr>
          <p:cNvSpPr>
            <a:spLocks noGrp="1"/>
          </p:cNvSpPr>
          <p:nvPr>
            <p:ph type="title"/>
          </p:nvPr>
        </p:nvSpPr>
        <p:spPr/>
        <p:txBody>
          <a:bodyPr/>
          <a:lstStyle/>
          <a:p>
            <a:r>
              <a:rPr lang="en-GB" dirty="0"/>
              <a:t>Annually </a:t>
            </a:r>
          </a:p>
        </p:txBody>
      </p:sp>
      <p:sp>
        <p:nvSpPr>
          <p:cNvPr id="3" name="Content Placeholder 2">
            <a:extLst>
              <a:ext uri="{FF2B5EF4-FFF2-40B4-BE49-F238E27FC236}">
                <a16:creationId xmlns:a16="http://schemas.microsoft.com/office/drawing/2014/main" id="{64DF8BFE-05FF-42F1-8DE1-219B31B3F892}"/>
              </a:ext>
            </a:extLst>
          </p:cNvPr>
          <p:cNvSpPr>
            <a:spLocks noGrp="1"/>
          </p:cNvSpPr>
          <p:nvPr>
            <p:ph idx="1"/>
          </p:nvPr>
        </p:nvSpPr>
        <p:spPr>
          <a:xfrm>
            <a:off x="838200" y="1347537"/>
            <a:ext cx="10515600" cy="4829426"/>
          </a:xfrm>
        </p:spPr>
        <p:txBody>
          <a:bodyPr>
            <a:normAutofit/>
          </a:bodyPr>
          <a:lstStyle/>
          <a:p>
            <a:r>
              <a:rPr lang="en-GB" sz="3200" dirty="0"/>
              <a:t>Whole year attendance profile</a:t>
            </a:r>
          </a:p>
          <a:p>
            <a:r>
              <a:rPr lang="en-GB" sz="3200" dirty="0"/>
              <a:t>Groups- including safeguarded groups</a:t>
            </a:r>
          </a:p>
          <a:p>
            <a:r>
              <a:rPr lang="en-GB" sz="3200" dirty="0"/>
              <a:t>Actions for next year</a:t>
            </a:r>
          </a:p>
          <a:p>
            <a:r>
              <a:rPr lang="en-GB" sz="3200" dirty="0"/>
              <a:t>Transition data</a:t>
            </a:r>
          </a:p>
          <a:p>
            <a:r>
              <a:rPr lang="en-GB" sz="3200" dirty="0"/>
              <a:t>Appropriate challenge from Governors</a:t>
            </a:r>
          </a:p>
        </p:txBody>
      </p:sp>
    </p:spTree>
    <p:extLst>
      <p:ext uri="{BB962C8B-B14F-4D97-AF65-F5344CB8AC3E}">
        <p14:creationId xmlns:p14="http://schemas.microsoft.com/office/powerpoint/2010/main" val="3783752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54F0-3166-4F1F-8122-0F1DD62B1084}"/>
              </a:ext>
            </a:extLst>
          </p:cNvPr>
          <p:cNvSpPr>
            <a:spLocks noGrp="1"/>
          </p:cNvSpPr>
          <p:nvPr>
            <p:ph type="title"/>
          </p:nvPr>
        </p:nvSpPr>
        <p:spPr>
          <a:xfrm>
            <a:off x="4965430" y="629266"/>
            <a:ext cx="6586491" cy="1676603"/>
          </a:xfrm>
        </p:spPr>
        <p:txBody>
          <a:bodyPr>
            <a:normAutofit/>
          </a:bodyPr>
          <a:lstStyle/>
          <a:p>
            <a:r>
              <a:rPr lang="en-GB" sz="5400"/>
              <a:t>Policy documents</a:t>
            </a:r>
          </a:p>
        </p:txBody>
      </p:sp>
      <p:sp>
        <p:nvSpPr>
          <p:cNvPr id="3" name="Content Placeholder 2">
            <a:extLst>
              <a:ext uri="{FF2B5EF4-FFF2-40B4-BE49-F238E27FC236}">
                <a16:creationId xmlns:a16="http://schemas.microsoft.com/office/drawing/2014/main" id="{4E00B4D6-EACC-4E0E-972B-7E64B7D1C7DB}"/>
              </a:ext>
            </a:extLst>
          </p:cNvPr>
          <p:cNvSpPr>
            <a:spLocks noGrp="1"/>
          </p:cNvSpPr>
          <p:nvPr>
            <p:ph idx="1"/>
          </p:nvPr>
        </p:nvSpPr>
        <p:spPr>
          <a:xfrm>
            <a:off x="4965431" y="2438400"/>
            <a:ext cx="6586489" cy="3785419"/>
          </a:xfrm>
        </p:spPr>
        <p:txBody>
          <a:bodyPr>
            <a:normAutofit/>
          </a:bodyPr>
          <a:lstStyle/>
          <a:p>
            <a:r>
              <a:rPr lang="en-GB" sz="2400" b="1" dirty="0"/>
              <a:t>Updated attendance templates can be found </a:t>
            </a:r>
            <a:r>
              <a:rPr lang="en-GB" sz="2400" b="1" u="sng" dirty="0">
                <a:hlinkClick r:id="rId2"/>
              </a:rPr>
              <a:t>here</a:t>
            </a:r>
            <a:r>
              <a:rPr lang="en-GB" sz="2400" b="1" dirty="0"/>
              <a:t>.</a:t>
            </a:r>
            <a:endParaRPr lang="en-GB" sz="2400" dirty="0"/>
          </a:p>
          <a:p>
            <a:pPr lvl="0"/>
            <a:r>
              <a:rPr lang="en-GB" sz="2400" dirty="0"/>
              <a:t>Template Attendance Policy- Primary and Special </a:t>
            </a:r>
          </a:p>
          <a:p>
            <a:pPr lvl="0"/>
            <a:r>
              <a:rPr lang="en-GB" sz="2400" dirty="0"/>
              <a:t>Template Attendance Policy-Secondary and Special </a:t>
            </a:r>
          </a:p>
          <a:p>
            <a:pPr lvl="0"/>
            <a:r>
              <a:rPr lang="en-GB" sz="2400" dirty="0"/>
              <a:t>Attendance Management Plan (AMP) </a:t>
            </a:r>
          </a:p>
          <a:p>
            <a:pPr lvl="0"/>
            <a:r>
              <a:rPr lang="en-GB" sz="2400" dirty="0"/>
              <a:t>EWS referral form </a:t>
            </a:r>
          </a:p>
          <a:p>
            <a:endParaRPr lang="en-GB" sz="2400" dirty="0"/>
          </a:p>
        </p:txBody>
      </p:sp>
      <p:pic>
        <p:nvPicPr>
          <p:cNvPr id="5" name="Picture 4" descr="Graphical user interface, application&#10;&#10;Description automatically generated">
            <a:extLst>
              <a:ext uri="{FF2B5EF4-FFF2-40B4-BE49-F238E27FC236}">
                <a16:creationId xmlns:a16="http://schemas.microsoft.com/office/drawing/2014/main" id="{7B91C22A-BAC1-4D59-A343-7FB084B61681}"/>
              </a:ext>
            </a:extLst>
          </p:cNvPr>
          <p:cNvPicPr>
            <a:picLocks noChangeAspect="1"/>
          </p:cNvPicPr>
          <p:nvPr/>
        </p:nvPicPr>
        <p:blipFill rotWithShape="1">
          <a:blip r:embed="rId3"/>
          <a:srcRect l="4798"/>
          <a:stretch/>
        </p:blipFill>
        <p:spPr>
          <a:xfrm>
            <a:off x="20" y="10"/>
            <a:ext cx="4635571" cy="6857990"/>
          </a:xfrm>
          <a:prstGeom prst="rect">
            <a:avLst/>
          </a:prstGeom>
          <a:effectLst/>
        </p:spPr>
      </p:pic>
    </p:spTree>
    <p:extLst>
      <p:ext uri="{BB962C8B-B14F-4D97-AF65-F5344CB8AC3E}">
        <p14:creationId xmlns:p14="http://schemas.microsoft.com/office/powerpoint/2010/main" val="3500625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95714-06BF-4A45-A27B-A8D306D93CBC}"/>
              </a:ext>
            </a:extLst>
          </p:cNvPr>
          <p:cNvSpPr>
            <a:spLocks noGrp="1"/>
          </p:cNvSpPr>
          <p:nvPr>
            <p:ph type="title"/>
          </p:nvPr>
        </p:nvSpPr>
        <p:spPr>
          <a:xfrm>
            <a:off x="640080" y="325369"/>
            <a:ext cx="4368602" cy="1956841"/>
          </a:xfrm>
        </p:spPr>
        <p:txBody>
          <a:bodyPr anchor="b">
            <a:normAutofit/>
          </a:bodyPr>
          <a:lstStyle/>
          <a:p>
            <a:r>
              <a:rPr lang="en-GB" sz="5400"/>
              <a:t>BBC Panorama</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8262B1A-D384-4178-8D2A-6F84D34770FA}"/>
              </a:ext>
            </a:extLst>
          </p:cNvPr>
          <p:cNvSpPr>
            <a:spLocks noGrp="1"/>
          </p:cNvSpPr>
          <p:nvPr>
            <p:ph idx="1"/>
          </p:nvPr>
        </p:nvSpPr>
        <p:spPr>
          <a:xfrm>
            <a:off x="640080" y="2872899"/>
            <a:ext cx="4243589" cy="3320668"/>
          </a:xfrm>
        </p:spPr>
        <p:txBody>
          <a:bodyPr>
            <a:normAutofit/>
          </a:bodyPr>
          <a:lstStyle/>
          <a:p>
            <a:r>
              <a:rPr lang="en-GB" sz="2200">
                <a:hlinkClick r:id="rId2"/>
              </a:rPr>
              <a:t>https://www.bbc.co.uk/programmes/m001c9zw</a:t>
            </a:r>
            <a:endParaRPr lang="en-GB" sz="2200"/>
          </a:p>
          <a:p>
            <a:endParaRPr lang="en-GB" sz="2200"/>
          </a:p>
          <a:p>
            <a:endParaRPr lang="en-GB" sz="2200"/>
          </a:p>
        </p:txBody>
      </p:sp>
      <p:pic>
        <p:nvPicPr>
          <p:cNvPr id="7" name="Picture 6">
            <a:extLst>
              <a:ext uri="{FF2B5EF4-FFF2-40B4-BE49-F238E27FC236}">
                <a16:creationId xmlns:a16="http://schemas.microsoft.com/office/drawing/2014/main" id="{5B1C2B50-CA68-47E9-9DD3-0B59B5036B60}"/>
              </a:ext>
            </a:extLst>
          </p:cNvPr>
          <p:cNvPicPr>
            <a:picLocks noChangeAspect="1"/>
          </p:cNvPicPr>
          <p:nvPr/>
        </p:nvPicPr>
        <p:blipFill rotWithShape="1">
          <a:blip r:embed="rId3"/>
          <a:srcRect l="3951" r="377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122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5540"/>
          </a:xfrm>
        </p:spPr>
        <p:txBody>
          <a:bodyPr>
            <a:normAutofit/>
          </a:bodyPr>
          <a:lstStyle/>
          <a:p>
            <a:r>
              <a:rPr lang="en-US" dirty="0">
                <a:solidFill>
                  <a:srgbClr val="002060"/>
                </a:solidFill>
                <a:latin typeface="Century Gothic" panose="020B0502020202020204" pitchFamily="34" charset="0"/>
                <a:cs typeface="Arial" panose="020B0604020202020204" pitchFamily="34" charset="0"/>
              </a:rPr>
              <a:t>Children Out of Provision Panel- COPP</a:t>
            </a:r>
            <a:endParaRPr lang="en-GB" sz="3600" dirty="0">
              <a:solidFill>
                <a:srgbClr val="002060"/>
              </a:solidFill>
              <a:latin typeface="Calibri" panose="020F0502020204030204" pitchFamily="34" charset="0"/>
            </a:endParaRPr>
          </a:p>
        </p:txBody>
      </p:sp>
      <p:sp>
        <p:nvSpPr>
          <p:cNvPr id="3" name="Content Placeholder 2"/>
          <p:cNvSpPr>
            <a:spLocks noGrp="1"/>
          </p:cNvSpPr>
          <p:nvPr>
            <p:ph idx="1"/>
          </p:nvPr>
        </p:nvSpPr>
        <p:spPr>
          <a:xfrm>
            <a:off x="838200" y="1295400"/>
            <a:ext cx="10515600" cy="4787899"/>
          </a:xfrm>
        </p:spPr>
        <p:txBody>
          <a:bodyPr>
            <a:normAutofit lnSpcReduction="10000"/>
          </a:bodyPr>
          <a:lstStyle/>
          <a:p>
            <a:r>
              <a:rPr lang="en-GB" sz="2400" dirty="0">
                <a:solidFill>
                  <a:srgbClr val="002060"/>
                </a:solidFill>
              </a:rPr>
              <a:t>Established in Feb 21</a:t>
            </a:r>
          </a:p>
          <a:p>
            <a:r>
              <a:rPr lang="en-GB" sz="2400" dirty="0">
                <a:solidFill>
                  <a:srgbClr val="002060"/>
                </a:solidFill>
              </a:rPr>
              <a:t>Meets fortnightly</a:t>
            </a:r>
          </a:p>
          <a:p>
            <a:r>
              <a:rPr lang="en-GB" sz="2400" dirty="0">
                <a:solidFill>
                  <a:srgbClr val="002060"/>
                </a:solidFill>
              </a:rPr>
              <a:t>Reports to Attendance Strategy Group</a:t>
            </a:r>
          </a:p>
          <a:p>
            <a:r>
              <a:rPr lang="en-GB" sz="2400" dirty="0">
                <a:solidFill>
                  <a:srgbClr val="002060"/>
                </a:solidFill>
              </a:rPr>
              <a:t>Members:</a:t>
            </a:r>
          </a:p>
          <a:p>
            <a:pPr lvl="1"/>
            <a:r>
              <a:rPr lang="en-GB" sz="2400" dirty="0">
                <a:solidFill>
                  <a:srgbClr val="002060"/>
                </a:solidFill>
              </a:rPr>
              <a:t>Chaired by SEND partnership co-ordinator</a:t>
            </a:r>
          </a:p>
          <a:p>
            <a:pPr lvl="1"/>
            <a:r>
              <a:rPr lang="en-GB" sz="2400" dirty="0">
                <a:solidFill>
                  <a:srgbClr val="002060"/>
                </a:solidFill>
              </a:rPr>
              <a:t>Service Manager for EHE, Attendance and CME – SIL</a:t>
            </a:r>
          </a:p>
          <a:p>
            <a:pPr lvl="1"/>
            <a:r>
              <a:rPr lang="en-GB" sz="2400" dirty="0">
                <a:solidFill>
                  <a:srgbClr val="002060"/>
                </a:solidFill>
              </a:rPr>
              <a:t>CME co-ordinators</a:t>
            </a:r>
          </a:p>
          <a:p>
            <a:pPr lvl="1"/>
            <a:r>
              <a:rPr lang="en-GB" sz="2400" dirty="0">
                <a:solidFill>
                  <a:srgbClr val="002060"/>
                </a:solidFill>
              </a:rPr>
              <a:t>AEP Business Manager</a:t>
            </a:r>
          </a:p>
          <a:p>
            <a:pPr lvl="1"/>
            <a:r>
              <a:rPr lang="en-GB" sz="2400" dirty="0">
                <a:solidFill>
                  <a:srgbClr val="002060"/>
                </a:solidFill>
              </a:rPr>
              <a:t>LSCP Education Officer</a:t>
            </a:r>
          </a:p>
          <a:p>
            <a:pPr lvl="1"/>
            <a:r>
              <a:rPr lang="en-GB" sz="2400" dirty="0">
                <a:solidFill>
                  <a:srgbClr val="002060"/>
                </a:solidFill>
              </a:rPr>
              <a:t>Admissions – </a:t>
            </a:r>
          </a:p>
          <a:p>
            <a:pPr lvl="2"/>
            <a:r>
              <a:rPr lang="en-GB" sz="2400" dirty="0">
                <a:solidFill>
                  <a:srgbClr val="002060"/>
                </a:solidFill>
              </a:rPr>
              <a:t>Pupil Place Planning and Access Manager</a:t>
            </a:r>
          </a:p>
          <a:p>
            <a:pPr lvl="2"/>
            <a:r>
              <a:rPr lang="en-GB" sz="2400" dirty="0">
                <a:solidFill>
                  <a:srgbClr val="002060"/>
                </a:solidFill>
              </a:rPr>
              <a:t>School Admissions Inclusion Co-ordinator</a:t>
            </a:r>
          </a:p>
          <a:p>
            <a:pPr lvl="2"/>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59083"/>
            <a:ext cx="1298917" cy="1298917"/>
          </a:xfrm>
          <a:prstGeom prst="rect">
            <a:avLst/>
          </a:prstGeom>
        </p:spPr>
      </p:pic>
    </p:spTree>
    <p:extLst>
      <p:ext uri="{BB962C8B-B14F-4D97-AF65-F5344CB8AC3E}">
        <p14:creationId xmlns:p14="http://schemas.microsoft.com/office/powerpoint/2010/main" val="324748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2060"/>
                </a:solidFill>
              </a:rPr>
              <a:t>Which pupils?</a:t>
            </a:r>
          </a:p>
        </p:txBody>
      </p:sp>
      <p:sp>
        <p:nvSpPr>
          <p:cNvPr id="3" name="Content Placeholder 2"/>
          <p:cNvSpPr>
            <a:spLocks noGrp="1"/>
          </p:cNvSpPr>
          <p:nvPr>
            <p:ph idx="1"/>
          </p:nvPr>
        </p:nvSpPr>
        <p:spPr>
          <a:xfrm>
            <a:off x="838200" y="1690688"/>
            <a:ext cx="10515600" cy="4486275"/>
          </a:xfrm>
        </p:spPr>
        <p:txBody>
          <a:bodyPr>
            <a:normAutofit/>
          </a:bodyPr>
          <a:lstStyle/>
          <a:p>
            <a:pPr lvl="0"/>
            <a:r>
              <a:rPr lang="en-GB" sz="3200" dirty="0">
                <a:solidFill>
                  <a:srgbClr val="002060"/>
                </a:solidFill>
              </a:rPr>
              <a:t>Without a school place (WASP) cohort</a:t>
            </a:r>
          </a:p>
          <a:p>
            <a:pPr lvl="1"/>
            <a:r>
              <a:rPr lang="en-GB" sz="3200" dirty="0">
                <a:solidFill>
                  <a:srgbClr val="002060"/>
                </a:solidFill>
              </a:rPr>
              <a:t>Admissions – pupils not placed after 20 days</a:t>
            </a:r>
          </a:p>
          <a:p>
            <a:pPr marL="457200" lvl="1" indent="0">
              <a:buNone/>
            </a:pPr>
            <a:endParaRPr lang="en-GB" sz="3200" dirty="0">
              <a:solidFill>
                <a:srgbClr val="002060"/>
              </a:solidFill>
            </a:endParaRPr>
          </a:p>
          <a:p>
            <a:pPr lvl="0"/>
            <a:r>
              <a:rPr lang="en-GB" sz="3200" dirty="0">
                <a:solidFill>
                  <a:srgbClr val="002060"/>
                </a:solidFill>
              </a:rPr>
              <a:t>Children missing education (CME) cohort</a:t>
            </a:r>
          </a:p>
          <a:p>
            <a:r>
              <a:rPr lang="en-GB" sz="3200" dirty="0">
                <a:solidFill>
                  <a:srgbClr val="002060"/>
                </a:solidFill>
              </a:rPr>
              <a:t>Pupils currently on a reduced timetable</a:t>
            </a:r>
          </a:p>
          <a:p>
            <a:r>
              <a:rPr lang="en-GB" sz="3200" dirty="0">
                <a:solidFill>
                  <a:srgbClr val="002060"/>
                </a:solidFill>
              </a:rPr>
              <a:t>FAP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59083"/>
            <a:ext cx="1298917" cy="1298917"/>
          </a:xfrm>
          <a:prstGeom prst="rect">
            <a:avLst/>
          </a:prstGeom>
        </p:spPr>
      </p:pic>
    </p:spTree>
    <p:extLst>
      <p:ext uri="{BB962C8B-B14F-4D97-AF65-F5344CB8AC3E}">
        <p14:creationId xmlns:p14="http://schemas.microsoft.com/office/powerpoint/2010/main" val="3339695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83" y="5739618"/>
            <a:ext cx="908067" cy="908067"/>
          </a:xfrm>
          <a:prstGeom prst="rect">
            <a:avLst/>
          </a:prstGeom>
        </p:spPr>
      </p:pic>
      <p:sp>
        <p:nvSpPr>
          <p:cNvPr id="2" name="Title 1"/>
          <p:cNvSpPr>
            <a:spLocks noGrp="1"/>
          </p:cNvSpPr>
          <p:nvPr>
            <p:ph type="title"/>
          </p:nvPr>
        </p:nvSpPr>
        <p:spPr/>
        <p:txBody>
          <a:bodyPr>
            <a:normAutofit/>
          </a:bodyPr>
          <a:lstStyle/>
          <a:p>
            <a:r>
              <a:rPr lang="en-GB" sz="4000" dirty="0">
                <a:solidFill>
                  <a:srgbClr val="002060"/>
                </a:solidFill>
              </a:rPr>
              <a:t>WASP(without a school place) </a:t>
            </a:r>
          </a:p>
        </p:txBody>
      </p:sp>
      <p:sp>
        <p:nvSpPr>
          <p:cNvPr id="3" name="Content Placeholder 2"/>
          <p:cNvSpPr>
            <a:spLocks noGrp="1"/>
          </p:cNvSpPr>
          <p:nvPr>
            <p:ph sz="half" idx="1"/>
          </p:nvPr>
        </p:nvSpPr>
        <p:spPr/>
        <p:txBody>
          <a:bodyPr/>
          <a:lstStyle/>
          <a:p>
            <a:r>
              <a:rPr lang="en-GB" sz="2800" dirty="0">
                <a:solidFill>
                  <a:srgbClr val="002060"/>
                </a:solidFill>
              </a:rPr>
              <a:t>Pupils we know to be living in the city who do not currently have a school place.</a:t>
            </a:r>
          </a:p>
          <a:p>
            <a:r>
              <a:rPr lang="en-GB" sz="2800" dirty="0">
                <a:solidFill>
                  <a:srgbClr val="002060"/>
                </a:solidFill>
              </a:rPr>
              <a:t>Reasons may be:</a:t>
            </a:r>
          </a:p>
          <a:p>
            <a:pPr lvl="1"/>
            <a:r>
              <a:rPr lang="en-GB" sz="2800" dirty="0">
                <a:solidFill>
                  <a:srgbClr val="002060"/>
                </a:solidFill>
              </a:rPr>
              <a:t>New to the city – going through the admissions process</a:t>
            </a:r>
          </a:p>
          <a:p>
            <a:pPr lvl="1"/>
            <a:r>
              <a:rPr lang="en-GB" sz="2800" dirty="0">
                <a:solidFill>
                  <a:srgbClr val="002060"/>
                </a:solidFill>
              </a:rPr>
              <a:t>Awaiting starting at a provision</a:t>
            </a:r>
          </a:p>
          <a:p>
            <a:endParaRPr lang="en-GB" dirty="0">
              <a:solidFill>
                <a:srgbClr val="7030A0"/>
              </a:solidFill>
            </a:endParaRPr>
          </a:p>
        </p:txBody>
      </p:sp>
      <p:sp>
        <p:nvSpPr>
          <p:cNvPr id="6" name="Content Placeholder 5"/>
          <p:cNvSpPr>
            <a:spLocks noGrp="1"/>
          </p:cNvSpPr>
          <p:nvPr>
            <p:ph sz="half" idx="2"/>
          </p:nvPr>
        </p:nvSpPr>
        <p:spPr/>
        <p:txBody>
          <a:bodyPr>
            <a:normAutofit/>
          </a:bodyPr>
          <a:lstStyle/>
          <a:p>
            <a:r>
              <a:rPr lang="en-GB" sz="2800" dirty="0">
                <a:solidFill>
                  <a:srgbClr val="002060"/>
                </a:solidFill>
              </a:rPr>
              <a:t>Pupils open to admissions not placed after 20 days</a:t>
            </a:r>
          </a:p>
        </p:txBody>
      </p:sp>
    </p:spTree>
    <p:extLst>
      <p:ext uri="{BB962C8B-B14F-4D97-AF65-F5344CB8AC3E}">
        <p14:creationId xmlns:p14="http://schemas.microsoft.com/office/powerpoint/2010/main" val="2811086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84" y="5809957"/>
            <a:ext cx="837728" cy="837728"/>
          </a:xfrm>
          <a:prstGeom prst="rect">
            <a:avLst/>
          </a:prstGeom>
        </p:spPr>
      </p:pic>
      <p:sp>
        <p:nvSpPr>
          <p:cNvPr id="2" name="Title 1"/>
          <p:cNvSpPr>
            <a:spLocks noGrp="1"/>
          </p:cNvSpPr>
          <p:nvPr>
            <p:ph type="title"/>
          </p:nvPr>
        </p:nvSpPr>
        <p:spPr/>
        <p:txBody>
          <a:bodyPr>
            <a:normAutofit/>
          </a:bodyPr>
          <a:lstStyle/>
          <a:p>
            <a:r>
              <a:rPr lang="en-GB" sz="4000" dirty="0">
                <a:solidFill>
                  <a:srgbClr val="002060"/>
                </a:solidFill>
              </a:rPr>
              <a:t>CME</a:t>
            </a:r>
          </a:p>
        </p:txBody>
      </p:sp>
      <p:sp>
        <p:nvSpPr>
          <p:cNvPr id="3" name="Content Placeholder 2"/>
          <p:cNvSpPr>
            <a:spLocks noGrp="1"/>
          </p:cNvSpPr>
          <p:nvPr>
            <p:ph idx="1"/>
          </p:nvPr>
        </p:nvSpPr>
        <p:spPr>
          <a:xfrm>
            <a:off x="838200" y="1508166"/>
            <a:ext cx="10515600" cy="4668797"/>
          </a:xfrm>
        </p:spPr>
        <p:txBody>
          <a:bodyPr>
            <a:normAutofit/>
          </a:bodyPr>
          <a:lstStyle/>
          <a:p>
            <a:pPr marL="0" indent="0">
              <a:buNone/>
            </a:pPr>
            <a:r>
              <a:rPr lang="en-GB" sz="2800" dirty="0">
                <a:solidFill>
                  <a:srgbClr val="002060"/>
                </a:solidFill>
              </a:rPr>
              <a:t>Children Missing Education – </a:t>
            </a:r>
            <a:r>
              <a:rPr lang="en-GB" sz="2800" dirty="0" err="1">
                <a:solidFill>
                  <a:srgbClr val="002060"/>
                </a:solidFill>
              </a:rPr>
              <a:t>DfE</a:t>
            </a:r>
            <a:r>
              <a:rPr lang="en-GB" sz="2800" dirty="0">
                <a:solidFill>
                  <a:srgbClr val="002060"/>
                </a:solidFill>
              </a:rPr>
              <a:t> definition:</a:t>
            </a:r>
          </a:p>
          <a:p>
            <a:pPr lvl="1"/>
            <a:r>
              <a:rPr lang="en-GB" sz="2800" dirty="0">
                <a:solidFill>
                  <a:srgbClr val="002060"/>
                </a:solidFill>
              </a:rPr>
              <a:t>Children missing education are children of compulsory school age who are not registered pupils at a school and are not receiving suitable education otherwise than at a school. </a:t>
            </a:r>
          </a:p>
          <a:p>
            <a:pPr lvl="2"/>
            <a:r>
              <a:rPr lang="en-GB" sz="2800" dirty="0">
                <a:solidFill>
                  <a:srgbClr val="002060"/>
                </a:solidFill>
              </a:rPr>
              <a:t>Pupils residing in Liverpool (unregistered)</a:t>
            </a:r>
          </a:p>
          <a:p>
            <a:pPr lvl="2"/>
            <a:r>
              <a:rPr lang="en-GB" sz="2800" dirty="0">
                <a:solidFill>
                  <a:srgbClr val="002060"/>
                </a:solidFill>
              </a:rPr>
              <a:t>Investigations indicate they are no longer residing in Liverpool (missing)</a:t>
            </a:r>
          </a:p>
          <a:p>
            <a:pPr lvl="1"/>
            <a:endParaRPr lang="en-GB" sz="2800" dirty="0">
              <a:solidFill>
                <a:srgbClr val="002060"/>
              </a:solidFill>
            </a:endParaRPr>
          </a:p>
          <a:p>
            <a:pPr lvl="1"/>
            <a:r>
              <a:rPr lang="en-GB" sz="2800" dirty="0">
                <a:solidFill>
                  <a:srgbClr val="002060"/>
                </a:solidFill>
              </a:rPr>
              <a:t>The process of reducing the missing cohort number is explained in the following flowchart. </a:t>
            </a:r>
          </a:p>
          <a:p>
            <a:pPr marL="0" indent="0">
              <a:buNone/>
            </a:pPr>
            <a:r>
              <a:rPr lang="en-GB" dirty="0">
                <a:solidFill>
                  <a:srgbClr val="7030A0"/>
                </a:solidFill>
              </a:rPr>
              <a:t> </a:t>
            </a:r>
          </a:p>
        </p:txBody>
      </p:sp>
    </p:spTree>
    <p:extLst>
      <p:ext uri="{BB962C8B-B14F-4D97-AF65-F5344CB8AC3E}">
        <p14:creationId xmlns:p14="http://schemas.microsoft.com/office/powerpoint/2010/main" val="38787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018" y="365125"/>
            <a:ext cx="11115304" cy="6213874"/>
          </a:xfrm>
        </p:spPr>
      </p:pic>
    </p:spTree>
    <p:extLst>
      <p:ext uri="{BB962C8B-B14F-4D97-AF65-F5344CB8AC3E}">
        <p14:creationId xmlns:p14="http://schemas.microsoft.com/office/powerpoint/2010/main" val="425533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BAE5-7240-4463-9310-AB6EB4D9C23F}"/>
              </a:ext>
            </a:extLst>
          </p:cNvPr>
          <p:cNvSpPr>
            <a:spLocks noGrp="1"/>
          </p:cNvSpPr>
          <p:nvPr>
            <p:ph type="title"/>
          </p:nvPr>
        </p:nvSpPr>
        <p:spPr/>
        <p:txBody>
          <a:bodyPr/>
          <a:lstStyle/>
          <a:p>
            <a:pPr algn="ctr"/>
            <a:r>
              <a:rPr lang="en-GB" dirty="0"/>
              <a:t>New DFE Guidance 6</a:t>
            </a:r>
            <a:r>
              <a:rPr lang="en-GB" baseline="30000" dirty="0"/>
              <a:t>th</a:t>
            </a:r>
            <a:r>
              <a:rPr lang="en-GB" dirty="0"/>
              <a:t> May 2022</a:t>
            </a:r>
          </a:p>
        </p:txBody>
      </p:sp>
      <p:pic>
        <p:nvPicPr>
          <p:cNvPr id="5" name="Content Placeholder 4">
            <a:extLst>
              <a:ext uri="{FF2B5EF4-FFF2-40B4-BE49-F238E27FC236}">
                <a16:creationId xmlns:a16="http://schemas.microsoft.com/office/drawing/2014/main" id="{C0A0968E-594C-49D7-9C9E-4C429D5A098E}"/>
              </a:ext>
            </a:extLst>
          </p:cNvPr>
          <p:cNvPicPr>
            <a:picLocks noGrp="1" noChangeAspect="1"/>
          </p:cNvPicPr>
          <p:nvPr>
            <p:ph idx="1"/>
          </p:nvPr>
        </p:nvPicPr>
        <p:blipFill>
          <a:blip r:embed="rId2"/>
          <a:stretch>
            <a:fillRect/>
          </a:stretch>
        </p:blipFill>
        <p:spPr>
          <a:xfrm>
            <a:off x="838201" y="1543792"/>
            <a:ext cx="3888178" cy="5142016"/>
          </a:xfrm>
        </p:spPr>
      </p:pic>
      <p:sp>
        <p:nvSpPr>
          <p:cNvPr id="3" name="Rectangle 2">
            <a:extLst>
              <a:ext uri="{FF2B5EF4-FFF2-40B4-BE49-F238E27FC236}">
                <a16:creationId xmlns:a16="http://schemas.microsoft.com/office/drawing/2014/main" id="{366D7925-2894-4260-B640-06CDF4EF14F8}"/>
              </a:ext>
            </a:extLst>
          </p:cNvPr>
          <p:cNvSpPr/>
          <p:nvPr/>
        </p:nvSpPr>
        <p:spPr>
          <a:xfrm>
            <a:off x="5617029" y="1825626"/>
            <a:ext cx="4417619" cy="3416320"/>
          </a:xfrm>
          <a:prstGeom prst="rect">
            <a:avLst/>
          </a:prstGeom>
        </p:spPr>
        <p:txBody>
          <a:bodyPr wrap="square">
            <a:spAutoFit/>
          </a:bodyPr>
          <a:lstStyle/>
          <a:p>
            <a:r>
              <a:rPr lang="en-GB" sz="2400" dirty="0"/>
              <a:t>On </a:t>
            </a:r>
            <a:r>
              <a:rPr lang="en-GB" sz="2400" dirty="0">
                <a:cs typeface="Arial" panose="020B0604020202020204" pitchFamily="34" charset="0"/>
              </a:rPr>
              <a:t>6 May 2022, the Department for Education released new non-statutory guidance </a:t>
            </a:r>
            <a:r>
              <a:rPr lang="en-GB" sz="2400" u="sng" dirty="0">
                <a:cs typeface="Arial" panose="020B0604020202020204" pitchFamily="34" charset="0"/>
                <a:hlinkClick r:id="rId3"/>
              </a:rPr>
              <a:t>“Working together to improve school attendance</a:t>
            </a:r>
            <a:r>
              <a:rPr lang="en-GB" sz="2400" dirty="0">
                <a:cs typeface="Arial" panose="020B0604020202020204" pitchFamily="34" charset="0"/>
                <a:hlinkClick r:id="rId3"/>
              </a:rPr>
              <a:t>”</a:t>
            </a:r>
            <a:r>
              <a:rPr lang="en-GB" sz="2400" dirty="0">
                <a:cs typeface="Arial" panose="020B0604020202020204" pitchFamily="34" charset="0"/>
              </a:rPr>
              <a:t> to help schools, trusts, governing bodies, and local authorities maintain high levels of school attendance and improve consistency of support.</a:t>
            </a:r>
          </a:p>
        </p:txBody>
      </p:sp>
    </p:spTree>
    <p:extLst>
      <p:ext uri="{BB962C8B-B14F-4D97-AF65-F5344CB8AC3E}">
        <p14:creationId xmlns:p14="http://schemas.microsoft.com/office/powerpoint/2010/main" val="3780025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7415"/>
          </a:xfrm>
        </p:spPr>
        <p:txBody>
          <a:bodyPr/>
          <a:lstStyle/>
          <a:p>
            <a:pPr algn="ctr"/>
            <a:r>
              <a:rPr lang="en-GB" dirty="0">
                <a:solidFill>
                  <a:srgbClr val="002060"/>
                </a:solidFill>
              </a:rPr>
              <a:t>Pupils on a reduced timetable</a:t>
            </a:r>
          </a:p>
        </p:txBody>
      </p:sp>
      <p:sp>
        <p:nvSpPr>
          <p:cNvPr id="3" name="Content Placeholder 2"/>
          <p:cNvSpPr>
            <a:spLocks noGrp="1"/>
          </p:cNvSpPr>
          <p:nvPr>
            <p:ph idx="1"/>
          </p:nvPr>
        </p:nvSpPr>
        <p:spPr>
          <a:xfrm>
            <a:off x="838200" y="843148"/>
            <a:ext cx="10515600" cy="5333815"/>
          </a:xfrm>
        </p:spPr>
        <p:txBody>
          <a:bodyPr>
            <a:normAutofit/>
          </a:bodyPr>
          <a:lstStyle/>
          <a:p>
            <a:pPr marL="0" indent="0">
              <a:buNone/>
            </a:pPr>
            <a:endParaRPr lang="en-GB" dirty="0"/>
          </a:p>
          <a:p>
            <a:r>
              <a:rPr lang="en-GB" sz="2000" dirty="0"/>
              <a:t>Liverpool’s Policy for reduced timetables criteria are:</a:t>
            </a:r>
          </a:p>
          <a:p>
            <a:pPr lvl="1"/>
            <a:r>
              <a:rPr lang="en-GB" sz="2000" dirty="0"/>
              <a:t>As part of a planned re-integration into school following an extended period out of school due to exclusion, non-attendance, school refusal or to facilitate a managed transfer between schools.</a:t>
            </a:r>
          </a:p>
          <a:p>
            <a:pPr lvl="1"/>
            <a:r>
              <a:rPr lang="en-GB" sz="2000" dirty="0"/>
              <a:t>As a temporary fixed-term, closely monitored intervention to address and manage the impact of significantly challenging behaviour or emotional or social needs, whilst alternative arrangements are being made to meet the individual needs or to coordinate with therapeutic intervention or other services. </a:t>
            </a:r>
          </a:p>
          <a:p>
            <a:pPr lvl="1"/>
            <a:r>
              <a:rPr lang="en-GB" sz="2000" dirty="0"/>
              <a:t>In limited circumstances reduced educational provision may also be used as a method of managing pupils at risk of exclusion. </a:t>
            </a:r>
          </a:p>
          <a:p>
            <a:pPr lvl="1"/>
            <a:r>
              <a:rPr lang="en-GB" sz="2000" dirty="0"/>
              <a:t>The agreement must have a time limit by which point the pupil is expected to attend full-time or be provided with alternative provision.</a:t>
            </a:r>
          </a:p>
          <a:p>
            <a:pPr lvl="1"/>
            <a:endParaRPr lang="en-GB" sz="2000" dirty="0"/>
          </a:p>
          <a:p>
            <a:pPr lvl="1"/>
            <a:r>
              <a:rPr lang="en-GB" sz="2000" dirty="0"/>
              <a:t>Please use the online form to notify COPP that you wish to place a pupil on a reduced timetable. </a:t>
            </a:r>
          </a:p>
        </p:txBody>
      </p:sp>
      <p:pic>
        <p:nvPicPr>
          <p:cNvPr id="4" name="Picture 3">
            <a:extLst>
              <a:ext uri="{FF2B5EF4-FFF2-40B4-BE49-F238E27FC236}">
                <a16:creationId xmlns:a16="http://schemas.microsoft.com/office/drawing/2014/main" id="{C64E16B0-45EC-439C-9E14-2342DCD79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83" y="5859894"/>
            <a:ext cx="787791" cy="787791"/>
          </a:xfrm>
          <a:prstGeom prst="rect">
            <a:avLst/>
          </a:prstGeom>
        </p:spPr>
      </p:pic>
    </p:spTree>
    <p:extLst>
      <p:ext uri="{BB962C8B-B14F-4D97-AF65-F5344CB8AC3E}">
        <p14:creationId xmlns:p14="http://schemas.microsoft.com/office/powerpoint/2010/main" val="947555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9909"/>
          </a:xfrm>
        </p:spPr>
        <p:txBody>
          <a:bodyPr/>
          <a:lstStyle/>
          <a:p>
            <a:pPr algn="ctr"/>
            <a:r>
              <a:rPr lang="en-GB" dirty="0">
                <a:solidFill>
                  <a:srgbClr val="002060"/>
                </a:solidFill>
              </a:rPr>
              <a:t>In Year Fair Access Protocol</a:t>
            </a:r>
          </a:p>
        </p:txBody>
      </p:sp>
      <p:sp>
        <p:nvSpPr>
          <p:cNvPr id="3" name="Content Placeholder 2"/>
          <p:cNvSpPr>
            <a:spLocks noGrp="1"/>
          </p:cNvSpPr>
          <p:nvPr>
            <p:ph sz="half" idx="1"/>
          </p:nvPr>
        </p:nvSpPr>
        <p:spPr>
          <a:xfrm>
            <a:off x="838200" y="1116281"/>
            <a:ext cx="5181600" cy="5060682"/>
          </a:xfrm>
        </p:spPr>
        <p:txBody>
          <a:bodyPr>
            <a:noAutofit/>
          </a:bodyPr>
          <a:lstStyle/>
          <a:p>
            <a:pPr lvl="0"/>
            <a:r>
              <a:rPr lang="en-GB" sz="2000" dirty="0">
                <a:solidFill>
                  <a:srgbClr val="002060"/>
                </a:solidFill>
              </a:rPr>
              <a:t>children who</a:t>
            </a:r>
            <a:r>
              <a:rPr lang="en-GB" sz="2000" i="1" dirty="0">
                <a:solidFill>
                  <a:srgbClr val="002060"/>
                </a:solidFill>
              </a:rPr>
              <a:t> </a:t>
            </a:r>
            <a:r>
              <a:rPr lang="en-GB" sz="2000" dirty="0">
                <a:solidFill>
                  <a:srgbClr val="002060"/>
                </a:solidFill>
              </a:rPr>
              <a:t>have already been out of school for a period of more than two months either on receipt of the application for a place or from the date of application</a:t>
            </a:r>
          </a:p>
          <a:p>
            <a:pPr lvl="0"/>
            <a:r>
              <a:rPr lang="en-GB" sz="2000" dirty="0">
                <a:solidFill>
                  <a:srgbClr val="002060"/>
                </a:solidFill>
              </a:rPr>
              <a:t>children from the criminal justice system or Pupil Referral Units or hospital schools who need to be reintegrated into mainstream education</a:t>
            </a:r>
          </a:p>
          <a:p>
            <a:pPr lvl="0"/>
            <a:r>
              <a:rPr lang="en-GB" sz="2000" dirty="0">
                <a:solidFill>
                  <a:srgbClr val="002060"/>
                </a:solidFill>
              </a:rPr>
              <a:t>children of Gypsies, Roma, Travellers, refugees and asylum seekers</a:t>
            </a:r>
          </a:p>
          <a:p>
            <a:pPr lvl="0"/>
            <a:r>
              <a:rPr lang="en-GB" sz="2000" dirty="0">
                <a:solidFill>
                  <a:srgbClr val="002060"/>
                </a:solidFill>
              </a:rPr>
              <a:t>children who are homeless</a:t>
            </a:r>
          </a:p>
          <a:p>
            <a:pPr lvl="0"/>
            <a:r>
              <a:rPr lang="en-GB" sz="2000" dirty="0">
                <a:solidFill>
                  <a:srgbClr val="002060"/>
                </a:solidFill>
              </a:rPr>
              <a:t>children with complex family circumstances for whom a place has not been sought</a:t>
            </a:r>
          </a:p>
        </p:txBody>
      </p:sp>
      <p:sp>
        <p:nvSpPr>
          <p:cNvPr id="6" name="Content Placeholder 5"/>
          <p:cNvSpPr>
            <a:spLocks noGrp="1"/>
          </p:cNvSpPr>
          <p:nvPr>
            <p:ph sz="half" idx="2"/>
          </p:nvPr>
        </p:nvSpPr>
        <p:spPr>
          <a:xfrm>
            <a:off x="6172200" y="1116281"/>
            <a:ext cx="5181600" cy="5060682"/>
          </a:xfrm>
        </p:spPr>
        <p:txBody>
          <a:bodyPr>
            <a:normAutofit/>
          </a:bodyPr>
          <a:lstStyle/>
          <a:p>
            <a:pPr lvl="0"/>
            <a:r>
              <a:rPr lang="en-GB" sz="2400" dirty="0">
                <a:solidFill>
                  <a:srgbClr val="002060"/>
                </a:solidFill>
              </a:rPr>
              <a:t>children who are carers</a:t>
            </a:r>
          </a:p>
          <a:p>
            <a:pPr lvl="0"/>
            <a:r>
              <a:rPr lang="en-GB" sz="2400" dirty="0">
                <a:solidFill>
                  <a:srgbClr val="002060"/>
                </a:solidFill>
              </a:rPr>
              <a:t>children with special educational needs, disabilities or medical conditions (but without an EHCP) </a:t>
            </a:r>
          </a:p>
          <a:p>
            <a:pPr lvl="0"/>
            <a:r>
              <a:rPr lang="en-GB" sz="2400" dirty="0">
                <a:solidFill>
                  <a:srgbClr val="002060"/>
                </a:solidFill>
              </a:rPr>
              <a:t>year 11 pupils who arrive new to the city after the start of the academic year who cannot be placed through Admissions </a:t>
            </a:r>
          </a:p>
          <a:p>
            <a:pPr lvl="0"/>
            <a:r>
              <a:rPr lang="en-GB" sz="2400" dirty="0">
                <a:solidFill>
                  <a:srgbClr val="002060"/>
                </a:solidFill>
              </a:rPr>
              <a:t>permanently excluded pupils</a:t>
            </a:r>
          </a:p>
          <a:p>
            <a:pPr lvl="0"/>
            <a:r>
              <a:rPr lang="en-GB" sz="2400" dirty="0">
                <a:solidFill>
                  <a:srgbClr val="002060"/>
                </a:solidFill>
              </a:rPr>
              <a:t>re-integration of permanently excluded pupils, those returning to a mainstream school from a PRU or alternative provision</a:t>
            </a:r>
          </a:p>
          <a:p>
            <a:endParaRPr lang="en-GB"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00934" y="5804980"/>
            <a:ext cx="970047" cy="84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83" y="5859894"/>
            <a:ext cx="787791" cy="787791"/>
          </a:xfrm>
          <a:prstGeom prst="rect">
            <a:avLst/>
          </a:prstGeom>
        </p:spPr>
      </p:pic>
    </p:spTree>
    <p:extLst>
      <p:ext uri="{BB962C8B-B14F-4D97-AF65-F5344CB8AC3E}">
        <p14:creationId xmlns:p14="http://schemas.microsoft.com/office/powerpoint/2010/main" val="3153724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E7DB-E3EE-4F0B-9DFD-F0A867F75EDB}"/>
              </a:ext>
            </a:extLst>
          </p:cNvPr>
          <p:cNvSpPr>
            <a:spLocks noGrp="1"/>
          </p:cNvSpPr>
          <p:nvPr>
            <p:ph type="title"/>
          </p:nvPr>
        </p:nvSpPr>
        <p:spPr/>
        <p:txBody>
          <a:bodyPr/>
          <a:lstStyle/>
          <a:p>
            <a:r>
              <a:rPr lang="en-GB" dirty="0"/>
              <a:t>Ofsted Updates 2022</a:t>
            </a:r>
          </a:p>
        </p:txBody>
      </p:sp>
      <p:sp>
        <p:nvSpPr>
          <p:cNvPr id="3" name="Content Placeholder 2">
            <a:extLst>
              <a:ext uri="{FF2B5EF4-FFF2-40B4-BE49-F238E27FC236}">
                <a16:creationId xmlns:a16="http://schemas.microsoft.com/office/drawing/2014/main" id="{ED92FE86-E418-40F0-9F1D-6AC30DAB5AC4}"/>
              </a:ext>
            </a:extLst>
          </p:cNvPr>
          <p:cNvSpPr>
            <a:spLocks noGrp="1"/>
          </p:cNvSpPr>
          <p:nvPr>
            <p:ph idx="1"/>
          </p:nvPr>
        </p:nvSpPr>
        <p:spPr>
          <a:xfrm>
            <a:off x="838200" y="1425039"/>
            <a:ext cx="10515600" cy="4751924"/>
          </a:xfrm>
        </p:spPr>
        <p:txBody>
          <a:bodyPr/>
          <a:lstStyle/>
          <a:p>
            <a:pPr fontAlgn="base"/>
            <a:r>
              <a:rPr lang="en-GB" sz="2800" b="1" dirty="0"/>
              <a:t>“A few pupils do not attend school as often as they should. This means that these pupils sometimes miss out on important aspects of their learning. Leaders should</a:t>
            </a:r>
            <a:r>
              <a:rPr lang="en-GB" sz="2800" dirty="0"/>
              <a:t> </a:t>
            </a:r>
            <a:r>
              <a:rPr lang="en-GB" sz="2800" b="1" dirty="0"/>
              <a:t>ensure that all pupils attend school regularly so that they benefit from all that is</a:t>
            </a:r>
            <a:r>
              <a:rPr lang="en-GB" sz="2800" dirty="0"/>
              <a:t> </a:t>
            </a:r>
            <a:r>
              <a:rPr lang="en-GB" sz="2800" b="1" dirty="0"/>
              <a:t>on offer.”</a:t>
            </a:r>
            <a:br>
              <a:rPr lang="en-GB" sz="2800" dirty="0"/>
            </a:br>
            <a:endParaRPr lang="en-GB" sz="2800" dirty="0"/>
          </a:p>
          <a:p>
            <a:pPr marL="0" indent="0" fontAlgn="base">
              <a:buNone/>
            </a:pPr>
            <a:r>
              <a:rPr lang="en-GB" sz="2800" b="1" dirty="0"/>
              <a:t>     published 01/10/22</a:t>
            </a:r>
            <a:endParaRPr lang="en-GB" sz="2800" dirty="0"/>
          </a:p>
          <a:p>
            <a:endParaRPr lang="en-GB" dirty="0"/>
          </a:p>
        </p:txBody>
      </p:sp>
    </p:spTree>
    <p:extLst>
      <p:ext uri="{BB962C8B-B14F-4D97-AF65-F5344CB8AC3E}">
        <p14:creationId xmlns:p14="http://schemas.microsoft.com/office/powerpoint/2010/main" val="1826819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549"/>
            <a:ext cx="10515600" cy="1325563"/>
          </a:xfrm>
        </p:spPr>
        <p:txBody>
          <a:bodyPr>
            <a:normAutofit fontScale="90000"/>
          </a:bodyPr>
          <a:lstStyle/>
          <a:p>
            <a:r>
              <a:rPr lang="en-GB" sz="4000" b="1" dirty="0">
                <a:solidFill>
                  <a:srgbClr val="002060"/>
                </a:solidFill>
                <a:latin typeface="Calibri" panose="020F0502020204030204" pitchFamily="34" charset="0"/>
                <a:cs typeface="Calibri" panose="020F0502020204030204" pitchFamily="34" charset="0"/>
              </a:rPr>
              <a:t>Making a difference from day one: </a:t>
            </a:r>
            <a:br>
              <a:rPr lang="en-GB" sz="4000" b="1" dirty="0">
                <a:solidFill>
                  <a:srgbClr val="002060"/>
                </a:solidFill>
                <a:latin typeface="Calibri" panose="020F0502020204030204" pitchFamily="34" charset="0"/>
                <a:cs typeface="Calibri" panose="020F0502020204030204" pitchFamily="34" charset="0"/>
              </a:rPr>
            </a:br>
            <a:r>
              <a:rPr lang="en-GB" sz="4000" b="1" dirty="0">
                <a:solidFill>
                  <a:srgbClr val="002060"/>
                </a:solidFill>
                <a:latin typeface="Calibri" panose="020F0502020204030204" pitchFamily="34" charset="0"/>
                <a:cs typeface="Calibri" panose="020F0502020204030204" pitchFamily="34" charset="0"/>
              </a:rPr>
              <a:t>Top Tips continued….</a:t>
            </a:r>
            <a:br>
              <a:rPr lang="en-GB" b="1" dirty="0">
                <a:solidFill>
                  <a:srgbClr val="7030A0"/>
                </a:solidFill>
                <a:latin typeface="Century Gothic" panose="020B0502020202020204" pitchFamily="34" charset="0"/>
              </a:rPr>
            </a:br>
            <a:endParaRPr lang="en-GB" b="1" dirty="0">
              <a:solidFill>
                <a:srgbClr val="7030A0"/>
              </a:solidFill>
              <a:latin typeface="Century Gothic" panose="020B0502020202020204" pitchFamily="34" charset="0"/>
            </a:endParaRPr>
          </a:p>
        </p:txBody>
      </p:sp>
      <p:sp>
        <p:nvSpPr>
          <p:cNvPr id="3" name="Content Placeholder 2"/>
          <p:cNvSpPr>
            <a:spLocks noGrp="1"/>
          </p:cNvSpPr>
          <p:nvPr>
            <p:ph idx="1"/>
          </p:nvPr>
        </p:nvSpPr>
        <p:spPr>
          <a:xfrm>
            <a:off x="838200" y="1246909"/>
            <a:ext cx="10515600" cy="4323897"/>
          </a:xfrm>
        </p:spPr>
        <p:txBody>
          <a:bodyPr>
            <a:normAutofit/>
          </a:bodyPr>
          <a:lstStyle/>
          <a:p>
            <a:pPr lvl="0"/>
            <a:r>
              <a:rPr lang="en-GB" sz="2400" dirty="0">
                <a:latin typeface="Calibri" panose="020F0502020204030204" pitchFamily="34" charset="0"/>
                <a:cs typeface="Calibri" panose="020F0502020204030204" pitchFamily="34" charset="0"/>
              </a:rPr>
              <a:t>Build more capacity into your attendance team for A1 if possible. </a:t>
            </a:r>
          </a:p>
          <a:p>
            <a:pPr lvl="0"/>
            <a:r>
              <a:rPr lang="en-GB" sz="2400" dirty="0">
                <a:latin typeface="Calibri" panose="020F0502020204030204" pitchFamily="34" charset="0"/>
                <a:cs typeface="Calibri" panose="020F0502020204030204" pitchFamily="34" charset="0"/>
              </a:rPr>
              <a:t>High impact actions include- daily home visits, attendance panels,  SLT  meet every PA parent and put an action plan in place.</a:t>
            </a:r>
          </a:p>
          <a:p>
            <a:pPr lvl="0"/>
            <a:endParaRPr lang="en-GB" sz="2400" dirty="0">
              <a:latin typeface="Calibri" panose="020F0502020204030204" pitchFamily="34" charset="0"/>
              <a:cs typeface="Calibri" panose="020F0502020204030204" pitchFamily="34" charset="0"/>
            </a:endParaRPr>
          </a:p>
          <a:p>
            <a:pPr lvl="0"/>
            <a:r>
              <a:rPr lang="en-GB" sz="2400" dirty="0">
                <a:highlight>
                  <a:srgbClr val="FFFF00"/>
                </a:highlight>
                <a:latin typeface="Calibri" panose="020F0502020204030204" pitchFamily="34" charset="0"/>
                <a:cs typeface="Calibri" panose="020F0502020204030204" pitchFamily="34" charset="0"/>
              </a:rPr>
              <a:t>Be tough, be consistent, no excuses</a:t>
            </a:r>
            <a:r>
              <a:rPr lang="en-GB" sz="2400" dirty="0">
                <a:latin typeface="Calibri" panose="020F0502020204030204" pitchFamily="34" charset="0"/>
                <a:cs typeface="Calibri" panose="020F0502020204030204" pitchFamily="34" charset="0"/>
              </a:rPr>
              <a:t>, do not authorise absence unless you are happy it is legitimate. EWS Service can not act on authorised absence.</a:t>
            </a:r>
          </a:p>
          <a:p>
            <a:pPr marL="0" lvl="0" indent="0">
              <a:buNone/>
            </a:pPr>
            <a:endParaRPr lang="en-GB" sz="2400" dirty="0">
              <a:latin typeface="Calibri" panose="020F0502020204030204" pitchFamily="34" charset="0"/>
              <a:cs typeface="Calibri" panose="020F0502020204030204" pitchFamily="34" charset="0"/>
            </a:endParaRPr>
          </a:p>
          <a:p>
            <a:pPr lvl="0"/>
            <a:r>
              <a:rPr lang="en-GB" sz="2400" dirty="0">
                <a:latin typeface="Calibri" panose="020F0502020204030204" pitchFamily="34" charset="0"/>
                <a:cs typeface="Calibri" panose="020F0502020204030204" pitchFamily="34" charset="0"/>
              </a:rPr>
              <a:t>Be honest and clear with parents and </a:t>
            </a:r>
            <a:r>
              <a:rPr lang="en-GB" sz="2400" b="1" dirty="0">
                <a:highlight>
                  <a:srgbClr val="FFFF00"/>
                </a:highlight>
                <a:latin typeface="Calibri" panose="020F0502020204030204" pitchFamily="34" charset="0"/>
                <a:cs typeface="Calibri" panose="020F0502020204030204" pitchFamily="34" charset="0"/>
              </a:rPr>
              <a:t>do not shy away from difficult conversations, challenge the culture that disadvantages your pupils</a:t>
            </a:r>
            <a:r>
              <a:rPr lang="en-GB" sz="2400" b="1" dirty="0">
                <a:highlight>
                  <a:srgbClr val="FFFF00"/>
                </a:highlight>
                <a:latin typeface="Century Gothic" panose="020B0502020202020204" pitchFamily="34" charset="0"/>
              </a:rPr>
              <a:t>.</a:t>
            </a:r>
          </a:p>
          <a:p>
            <a:endParaRPr lang="en-GB" dirty="0"/>
          </a:p>
        </p:txBody>
      </p:sp>
    </p:spTree>
    <p:extLst>
      <p:ext uri="{BB962C8B-B14F-4D97-AF65-F5344CB8AC3E}">
        <p14:creationId xmlns:p14="http://schemas.microsoft.com/office/powerpoint/2010/main" val="2076775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1141-287A-46A8-950D-86D254F0E785}"/>
              </a:ext>
            </a:extLst>
          </p:cNvPr>
          <p:cNvSpPr>
            <a:spLocks noGrp="1"/>
          </p:cNvSpPr>
          <p:nvPr>
            <p:ph type="title"/>
          </p:nvPr>
        </p:nvSpPr>
        <p:spPr/>
        <p:txBody>
          <a:bodyPr>
            <a:normAutofit/>
          </a:bodyPr>
          <a:lstStyle/>
          <a:p>
            <a:r>
              <a:rPr lang="en-GB" sz="4400" dirty="0"/>
              <a:t>Impact!</a:t>
            </a:r>
          </a:p>
        </p:txBody>
      </p:sp>
      <p:sp>
        <p:nvSpPr>
          <p:cNvPr id="3" name="Content Placeholder 2">
            <a:extLst>
              <a:ext uri="{FF2B5EF4-FFF2-40B4-BE49-F238E27FC236}">
                <a16:creationId xmlns:a16="http://schemas.microsoft.com/office/drawing/2014/main" id="{5FE6951D-D21A-4DC0-B600-FCBEF52E7D2E}"/>
              </a:ext>
            </a:extLst>
          </p:cNvPr>
          <p:cNvSpPr>
            <a:spLocks noGrp="1"/>
          </p:cNvSpPr>
          <p:nvPr>
            <p:ph idx="1"/>
          </p:nvPr>
        </p:nvSpPr>
        <p:spPr/>
        <p:txBody>
          <a:bodyPr>
            <a:normAutofit/>
          </a:bodyPr>
          <a:lstStyle/>
          <a:p>
            <a:r>
              <a:rPr lang="en-GB" sz="3600" dirty="0"/>
              <a:t>It is all about impact!</a:t>
            </a:r>
          </a:p>
          <a:p>
            <a:r>
              <a:rPr lang="en-GB" sz="3600" dirty="0"/>
              <a:t>With strong, determined leadership and management school should see impact before the end of Autumn term.</a:t>
            </a:r>
          </a:p>
          <a:p>
            <a:r>
              <a:rPr lang="en-GB" sz="3600" dirty="0"/>
              <a:t>Impact statements… </a:t>
            </a:r>
          </a:p>
          <a:p>
            <a:endParaRPr lang="en-GB" sz="3600" dirty="0"/>
          </a:p>
        </p:txBody>
      </p:sp>
    </p:spTree>
    <p:extLst>
      <p:ext uri="{BB962C8B-B14F-4D97-AF65-F5344CB8AC3E}">
        <p14:creationId xmlns:p14="http://schemas.microsoft.com/office/powerpoint/2010/main" val="3300648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109C-1D1F-4163-AE2D-AFBEB844A41C}"/>
              </a:ext>
            </a:extLst>
          </p:cNvPr>
          <p:cNvSpPr>
            <a:spLocks noGrp="1"/>
          </p:cNvSpPr>
          <p:nvPr>
            <p:ph type="title"/>
          </p:nvPr>
        </p:nvSpPr>
        <p:spPr/>
        <p:txBody>
          <a:bodyPr/>
          <a:lstStyle/>
          <a:p>
            <a:pPr algn="ctr"/>
            <a:r>
              <a:rPr lang="en-GB" dirty="0"/>
              <a:t>Future Training and support</a:t>
            </a:r>
          </a:p>
        </p:txBody>
      </p:sp>
      <p:sp>
        <p:nvSpPr>
          <p:cNvPr id="3" name="Content Placeholder 2">
            <a:extLst>
              <a:ext uri="{FF2B5EF4-FFF2-40B4-BE49-F238E27FC236}">
                <a16:creationId xmlns:a16="http://schemas.microsoft.com/office/drawing/2014/main" id="{3A3C8BB4-AF55-4C21-81A8-1847D850156E}"/>
              </a:ext>
            </a:extLst>
          </p:cNvPr>
          <p:cNvSpPr>
            <a:spLocks noGrp="1"/>
          </p:cNvSpPr>
          <p:nvPr>
            <p:ph idx="1"/>
          </p:nvPr>
        </p:nvSpPr>
        <p:spPr>
          <a:xfrm>
            <a:off x="838200" y="1365663"/>
            <a:ext cx="10515600" cy="4512624"/>
          </a:xfrm>
        </p:spPr>
        <p:txBody>
          <a:bodyPr>
            <a:normAutofit/>
          </a:bodyPr>
          <a:lstStyle/>
          <a:p>
            <a:r>
              <a:rPr lang="en-GB" sz="2400" b="1" dirty="0"/>
              <a:t>Full attendance review: </a:t>
            </a:r>
            <a:r>
              <a:rPr lang="en-GB" sz="2400" dirty="0"/>
              <a:t>Carolyn Harkness</a:t>
            </a:r>
          </a:p>
          <a:p>
            <a:pPr lvl="1"/>
            <a:r>
              <a:rPr lang="en-GB" sz="2400" dirty="0"/>
              <a:t>8am to 12.30pm Observation and open dialogue about all attendance processes, data rolls and responsibilities. Future actions agreed upon.</a:t>
            </a:r>
          </a:p>
          <a:p>
            <a:pPr lvl="1"/>
            <a:endParaRPr lang="en-GB" sz="2400" dirty="0"/>
          </a:p>
          <a:p>
            <a:r>
              <a:rPr lang="en-GB" sz="2400" b="1" dirty="0"/>
              <a:t>Attendance support visit: </a:t>
            </a:r>
            <a:r>
              <a:rPr lang="en-GB" sz="2400" dirty="0"/>
              <a:t>Carolyn Harkness</a:t>
            </a:r>
          </a:p>
          <a:p>
            <a:pPr lvl="1"/>
            <a:r>
              <a:rPr lang="en-GB" sz="2400" dirty="0"/>
              <a:t>Approximately two hours. Discussion about current practice and how it could be enhanced</a:t>
            </a:r>
          </a:p>
          <a:p>
            <a:pPr lvl="1"/>
            <a:endParaRPr lang="en-GB" sz="2400" dirty="0"/>
          </a:p>
          <a:p>
            <a:r>
              <a:rPr lang="en-GB" sz="2400" b="1" dirty="0"/>
              <a:t>Register Inspection: </a:t>
            </a:r>
            <a:r>
              <a:rPr lang="en-GB" sz="2400" dirty="0"/>
              <a:t>Allison Cain. </a:t>
            </a:r>
          </a:p>
          <a:p>
            <a:pPr lvl="1"/>
            <a:r>
              <a:rPr lang="en-GB" sz="2400" dirty="0"/>
              <a:t>Checks full legal compliance</a:t>
            </a:r>
          </a:p>
          <a:p>
            <a:pPr lvl="1"/>
            <a:endParaRPr lang="en-GB" sz="2400" dirty="0"/>
          </a:p>
          <a:p>
            <a:pPr marL="0" indent="0">
              <a:buNone/>
            </a:pPr>
            <a:endParaRPr lang="en-GB" sz="2400" dirty="0"/>
          </a:p>
          <a:p>
            <a:pPr marL="0" indent="0">
              <a:buNone/>
            </a:pPr>
            <a:endParaRPr lang="en-GB" sz="2400" dirty="0"/>
          </a:p>
          <a:p>
            <a:endParaRPr lang="en-GB" dirty="0"/>
          </a:p>
        </p:txBody>
      </p:sp>
    </p:spTree>
    <p:extLst>
      <p:ext uri="{BB962C8B-B14F-4D97-AF65-F5344CB8AC3E}">
        <p14:creationId xmlns:p14="http://schemas.microsoft.com/office/powerpoint/2010/main" val="3753888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7D06218-03E2-D04C-8CBF-D8176FF463EB}"/>
              </a:ext>
            </a:extLst>
          </p:cNvPr>
          <p:cNvSpPr/>
          <p:nvPr/>
        </p:nvSpPr>
        <p:spPr>
          <a:xfrm>
            <a:off x="8077728" y="0"/>
            <a:ext cx="4114272" cy="6858000"/>
          </a:xfrm>
          <a:prstGeom prst="rect">
            <a:avLst/>
          </a:prstGeom>
          <a:solidFill>
            <a:srgbClr val="E4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E25658A-7F03-F34D-BB52-3E1EE50EFF0F}"/>
              </a:ext>
            </a:extLst>
          </p:cNvPr>
          <p:cNvSpPr/>
          <p:nvPr/>
        </p:nvSpPr>
        <p:spPr>
          <a:xfrm>
            <a:off x="8684111" y="3744548"/>
            <a:ext cx="2901502" cy="369332"/>
          </a:xfrm>
          <a:prstGeom prst="rect">
            <a:avLst/>
          </a:prstGeom>
        </p:spPr>
        <p:txBody>
          <a:bodyPr wrap="square">
            <a:spAutoFit/>
          </a:bodyPr>
          <a:lstStyle/>
          <a:p>
            <a:pPr algn="ctr"/>
            <a:r>
              <a:rPr lang="en-GB" dirty="0">
                <a:solidFill>
                  <a:srgbClr val="263469"/>
                </a:solidFill>
              </a:rPr>
              <a:t>Join the conversation</a:t>
            </a:r>
            <a:r>
              <a:rPr lang="mr-IN" dirty="0">
                <a:solidFill>
                  <a:srgbClr val="263469"/>
                </a:solidFill>
              </a:rPr>
              <a:t>…</a:t>
            </a:r>
            <a:endParaRPr lang="en-GB" dirty="0">
              <a:solidFill>
                <a:srgbClr val="263469"/>
              </a:solidFill>
            </a:endParaRPr>
          </a:p>
        </p:txBody>
      </p:sp>
      <p:pic>
        <p:nvPicPr>
          <p:cNvPr id="11" name="Picture 10">
            <a:extLst>
              <a:ext uri="{FF2B5EF4-FFF2-40B4-BE49-F238E27FC236}">
                <a16:creationId xmlns:a16="http://schemas.microsoft.com/office/drawing/2014/main" id="{6856B5E2-EA0E-DF43-9B92-CCE553C33386}"/>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Effect>
                      <a14:brightnessContrast bright="-69000" contrast="-54000"/>
                    </a14:imgEffect>
                  </a14:imgLayer>
                </a14:imgProps>
              </a:ext>
              <a:ext uri="{28A0092B-C50C-407E-A947-70E740481C1C}">
                <a14:useLocalDpi xmlns:a14="http://schemas.microsoft.com/office/drawing/2010/main"/>
              </a:ext>
            </a:extLst>
          </a:blip>
          <a:stretch>
            <a:fillRect/>
          </a:stretch>
        </p:blipFill>
        <p:spPr>
          <a:xfrm>
            <a:off x="9109052" y="4318898"/>
            <a:ext cx="2238582" cy="1127521"/>
          </a:xfrm>
          <a:prstGeom prst="rect">
            <a:avLst/>
          </a:prstGeom>
        </p:spPr>
      </p:pic>
      <p:sp>
        <p:nvSpPr>
          <p:cNvPr id="12" name="Rectangle 11">
            <a:extLst>
              <a:ext uri="{FF2B5EF4-FFF2-40B4-BE49-F238E27FC236}">
                <a16:creationId xmlns:a16="http://schemas.microsoft.com/office/drawing/2014/main" id="{9F7DFB75-3EB8-1D45-A139-CEEA159CA0B0}"/>
              </a:ext>
            </a:extLst>
          </p:cNvPr>
          <p:cNvSpPr/>
          <p:nvPr/>
        </p:nvSpPr>
        <p:spPr>
          <a:xfrm>
            <a:off x="8177609" y="1339030"/>
            <a:ext cx="3914507" cy="1021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263469"/>
                </a:solidFill>
              </a:rPr>
              <a:t>0151 233 3901 </a:t>
            </a:r>
          </a:p>
          <a:p>
            <a:pPr algn="ctr"/>
            <a:r>
              <a:rPr lang="en-US" sz="1400" dirty="0">
                <a:solidFill>
                  <a:srgbClr val="263469"/>
                </a:solidFill>
              </a:rPr>
              <a:t>sil@si.liverpool.gov.uk </a:t>
            </a:r>
          </a:p>
          <a:p>
            <a:pPr algn="ctr"/>
            <a:r>
              <a:rPr lang="en-US" sz="1400" dirty="0">
                <a:solidFill>
                  <a:srgbClr val="263469"/>
                </a:solidFill>
              </a:rPr>
              <a:t>www.schoolimprovementliverpool.co.uk</a:t>
            </a:r>
          </a:p>
          <a:p>
            <a:pPr algn="ctr"/>
            <a:r>
              <a:rPr lang="en-US" sz="1400" dirty="0">
                <a:solidFill>
                  <a:srgbClr val="263469"/>
                </a:solidFill>
              </a:rPr>
              <a:t>Toxteth Annexe, Aigburth Road, Liverpool, L17 7BN</a:t>
            </a:r>
          </a:p>
        </p:txBody>
      </p:sp>
      <p:sp>
        <p:nvSpPr>
          <p:cNvPr id="13" name="Rectangle 12">
            <a:extLst>
              <a:ext uri="{FF2B5EF4-FFF2-40B4-BE49-F238E27FC236}">
                <a16:creationId xmlns:a16="http://schemas.microsoft.com/office/drawing/2014/main" id="{FC758B26-1025-B64A-BFC3-5C22D0A01237}"/>
              </a:ext>
            </a:extLst>
          </p:cNvPr>
          <p:cNvSpPr/>
          <p:nvPr/>
        </p:nvSpPr>
        <p:spPr>
          <a:xfrm>
            <a:off x="9367131" y="841178"/>
            <a:ext cx="1535465" cy="461665"/>
          </a:xfrm>
          <a:prstGeom prst="rect">
            <a:avLst/>
          </a:prstGeom>
        </p:spPr>
        <p:txBody>
          <a:bodyPr wrap="square">
            <a:spAutoFit/>
          </a:bodyPr>
          <a:lstStyle/>
          <a:p>
            <a:pPr algn="ctr"/>
            <a:r>
              <a:rPr lang="en-GB" sz="2400" dirty="0">
                <a:solidFill>
                  <a:srgbClr val="263469"/>
                </a:solidFill>
              </a:rPr>
              <a:t>Contact us</a:t>
            </a:r>
          </a:p>
        </p:txBody>
      </p:sp>
      <p:sp>
        <p:nvSpPr>
          <p:cNvPr id="8" name="TextBox 7">
            <a:extLst>
              <a:ext uri="{FF2B5EF4-FFF2-40B4-BE49-F238E27FC236}">
                <a16:creationId xmlns:a16="http://schemas.microsoft.com/office/drawing/2014/main" id="{21904008-359E-7B49-9DC9-D31E5DBE507B}"/>
              </a:ext>
            </a:extLst>
          </p:cNvPr>
          <p:cNvSpPr txBox="1"/>
          <p:nvPr/>
        </p:nvSpPr>
        <p:spPr>
          <a:xfrm>
            <a:off x="844366" y="1672071"/>
            <a:ext cx="6649700" cy="3000821"/>
          </a:xfrm>
          <a:prstGeom prst="rect">
            <a:avLst/>
          </a:prstGeom>
          <a:noFill/>
        </p:spPr>
        <p:txBody>
          <a:bodyPr wrap="square" rtlCol="0">
            <a:spAutoFit/>
          </a:bodyPr>
          <a:lstStyle/>
          <a:p>
            <a:pPr algn="just" fontAlgn="base"/>
            <a:r>
              <a:rPr lang="en-GB" sz="2200" b="1" dirty="0">
                <a:solidFill>
                  <a:srgbClr val="263469"/>
                </a:solidFill>
              </a:rPr>
              <a:t>Did you know that we offer training and consultancy services across all phases and a wide range of subjects? </a:t>
            </a:r>
          </a:p>
          <a:p>
            <a:pPr algn="just" fontAlgn="base"/>
            <a:endParaRPr lang="en-GB" sz="2200" b="1" dirty="0">
              <a:solidFill>
                <a:srgbClr val="263469"/>
              </a:solidFill>
            </a:endParaRPr>
          </a:p>
          <a:p>
            <a:r>
              <a:rPr lang="en-GB" sz="2200" b="1" dirty="0">
                <a:solidFill>
                  <a:srgbClr val="263469"/>
                </a:solidFill>
              </a:rPr>
              <a:t>We are also able to offer bespoke school sessions or one-to-one support via our digital platforms.</a:t>
            </a:r>
          </a:p>
          <a:p>
            <a:pPr algn="just" fontAlgn="base"/>
            <a:endParaRPr lang="en-GB" sz="2200" i="1" dirty="0">
              <a:solidFill>
                <a:srgbClr val="263469"/>
              </a:solidFill>
            </a:endParaRPr>
          </a:p>
          <a:p>
            <a:pPr fontAlgn="base"/>
            <a:r>
              <a:rPr lang="en-GB" sz="1900" i="1" dirty="0">
                <a:solidFill>
                  <a:srgbClr val="263469"/>
                </a:solidFill>
              </a:rPr>
              <a:t>Visit </a:t>
            </a:r>
            <a:r>
              <a:rPr lang="en-GB" sz="1900" i="1" dirty="0">
                <a:hlinkClick r:id="rId4"/>
              </a:rPr>
              <a:t> www.schoolimprovementliverpool.co.uk/Training</a:t>
            </a:r>
            <a:endParaRPr lang="en-GB" sz="1900" i="1" dirty="0"/>
          </a:p>
          <a:p>
            <a:pPr fontAlgn="base"/>
            <a:r>
              <a:rPr lang="en-GB" sz="1900" i="1" dirty="0">
                <a:solidFill>
                  <a:srgbClr val="263469"/>
                </a:solidFill>
              </a:rPr>
              <a:t>to view our full training offer or email </a:t>
            </a:r>
            <a:r>
              <a:rPr lang="en-GB" sz="1900" i="1" dirty="0">
                <a:solidFill>
                  <a:srgbClr val="263469"/>
                </a:solidFill>
                <a:hlinkClick r:id="rId5"/>
              </a:rPr>
              <a:t>marketing@si.Liverpool.gov.uk</a:t>
            </a:r>
            <a:r>
              <a:rPr lang="en-GB" sz="1900" i="1" dirty="0">
                <a:solidFill>
                  <a:srgbClr val="263469"/>
                </a:solidFill>
              </a:rPr>
              <a:t>. </a:t>
            </a:r>
            <a:endParaRPr lang="en-GB" sz="1900" dirty="0">
              <a:solidFill>
                <a:srgbClr val="263469"/>
              </a:solidFill>
            </a:endParaRPr>
          </a:p>
        </p:txBody>
      </p:sp>
    </p:spTree>
    <p:extLst>
      <p:ext uri="{BB962C8B-B14F-4D97-AF65-F5344CB8AC3E}">
        <p14:creationId xmlns:p14="http://schemas.microsoft.com/office/powerpoint/2010/main" val="1474067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CF33FE0-114B-1546-86B7-FBD70A99447F}"/>
              </a:ext>
            </a:extLst>
          </p:cNvPr>
          <p:cNvGrpSpPr/>
          <p:nvPr/>
        </p:nvGrpSpPr>
        <p:grpSpPr>
          <a:xfrm>
            <a:off x="769336" y="1617906"/>
            <a:ext cx="10653328" cy="3622187"/>
            <a:chOff x="407551" y="1617906"/>
            <a:chExt cx="10653328" cy="3622187"/>
          </a:xfrm>
        </p:grpSpPr>
        <p:pic>
          <p:nvPicPr>
            <p:cNvPr id="5" name="Picture 4" descr="Logo&#10;&#10;Description automatically generated">
              <a:extLst>
                <a:ext uri="{FF2B5EF4-FFF2-40B4-BE49-F238E27FC236}">
                  <a16:creationId xmlns:a16="http://schemas.microsoft.com/office/drawing/2014/main" id="{2E3C834C-123F-0440-A286-80CB4E5586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8157" y="2385812"/>
              <a:ext cx="2086374" cy="2086374"/>
            </a:xfrm>
            <a:prstGeom prst="rect">
              <a:avLst/>
            </a:prstGeom>
          </p:spPr>
        </p:pic>
        <p:pic>
          <p:nvPicPr>
            <p:cNvPr id="7" name="Picture 6" descr="Logo&#10;&#10;Description automatically generated">
              <a:extLst>
                <a:ext uri="{FF2B5EF4-FFF2-40B4-BE49-F238E27FC236}">
                  <a16:creationId xmlns:a16="http://schemas.microsoft.com/office/drawing/2014/main" id="{837E20A5-40D9-704A-B7C1-8E4891DC80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06331" y="2385812"/>
              <a:ext cx="2086374" cy="2086374"/>
            </a:xfrm>
            <a:prstGeom prst="rect">
              <a:avLst/>
            </a:prstGeom>
          </p:spPr>
        </p:pic>
        <p:pic>
          <p:nvPicPr>
            <p:cNvPr id="9" name="Picture 8" descr="Logo&#10;&#10;Description automatically generated">
              <a:extLst>
                <a:ext uri="{FF2B5EF4-FFF2-40B4-BE49-F238E27FC236}">
                  <a16:creationId xmlns:a16="http://schemas.microsoft.com/office/drawing/2014/main" id="{207BB407-5439-5C4F-8F9B-08A5D03C2FE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74505" y="2385812"/>
              <a:ext cx="2086374" cy="2086374"/>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46617D75-F57E-5F42-9026-B32A69A3CDE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7551" y="1617906"/>
              <a:ext cx="3622187" cy="3622187"/>
            </a:xfrm>
            <a:prstGeom prst="rect">
              <a:avLst/>
            </a:prstGeom>
          </p:spPr>
        </p:pic>
      </p:grpSp>
    </p:spTree>
    <p:extLst>
      <p:ext uri="{BB962C8B-B14F-4D97-AF65-F5344CB8AC3E}">
        <p14:creationId xmlns:p14="http://schemas.microsoft.com/office/powerpoint/2010/main" val="424503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6861-51FD-4357-A971-AC5C73E17C45}"/>
              </a:ext>
            </a:extLst>
          </p:cNvPr>
          <p:cNvSpPr>
            <a:spLocks noGrp="1"/>
          </p:cNvSpPr>
          <p:nvPr>
            <p:ph type="title"/>
          </p:nvPr>
        </p:nvSpPr>
        <p:spPr>
          <a:xfrm>
            <a:off x="838199" y="262759"/>
            <a:ext cx="10515600" cy="683173"/>
          </a:xfrm>
        </p:spPr>
        <p:txBody>
          <a:bodyPr>
            <a:normAutofit fontScale="90000"/>
          </a:bodyPr>
          <a:lstStyle/>
          <a:p>
            <a:pPr algn="ctr"/>
            <a:r>
              <a:rPr lang="en-GB" dirty="0">
                <a:solidFill>
                  <a:srgbClr val="002060"/>
                </a:solidFill>
              </a:rPr>
              <a:t> </a:t>
            </a:r>
            <a:br>
              <a:rPr lang="en-GB" dirty="0">
                <a:solidFill>
                  <a:srgbClr val="002060"/>
                </a:solidFill>
              </a:rPr>
            </a:br>
            <a:r>
              <a:rPr lang="en-GB" dirty="0"/>
              <a:t>What does this mean for schools?</a:t>
            </a:r>
            <a:br>
              <a:rPr lang="en-GB" dirty="0"/>
            </a:br>
            <a:endParaRPr lang="en-GB" dirty="0">
              <a:solidFill>
                <a:srgbClr val="002060"/>
              </a:solidFill>
            </a:endParaRPr>
          </a:p>
        </p:txBody>
      </p:sp>
      <p:sp>
        <p:nvSpPr>
          <p:cNvPr id="5" name="Content Placeholder 4">
            <a:extLst>
              <a:ext uri="{FF2B5EF4-FFF2-40B4-BE49-F238E27FC236}">
                <a16:creationId xmlns:a16="http://schemas.microsoft.com/office/drawing/2014/main" id="{A6A0A5CF-1A2F-4F1B-AC16-251BC65DE9E1}"/>
              </a:ext>
            </a:extLst>
          </p:cNvPr>
          <p:cNvSpPr>
            <a:spLocks noGrp="1"/>
          </p:cNvSpPr>
          <p:nvPr>
            <p:ph idx="1"/>
          </p:nvPr>
        </p:nvSpPr>
        <p:spPr>
          <a:xfrm>
            <a:off x="1006366" y="945932"/>
            <a:ext cx="10515600" cy="5346646"/>
          </a:xfrm>
        </p:spPr>
        <p:txBody>
          <a:bodyPr>
            <a:normAutofit fontScale="92500" lnSpcReduction="10000"/>
          </a:bodyPr>
          <a:lstStyle/>
          <a:p>
            <a:pPr marL="0" lvl="0" indent="0" fontAlgn="base">
              <a:buNone/>
            </a:pPr>
            <a:r>
              <a:rPr lang="en-GB" sz="2400" b="1" dirty="0">
                <a:cs typeface="Arial" panose="020B0604020202020204" pitchFamily="34" charset="0"/>
              </a:rPr>
              <a:t>All schools will be required to</a:t>
            </a:r>
            <a:r>
              <a:rPr lang="en-GB" sz="2400" dirty="0">
                <a:cs typeface="Arial" panose="020B0604020202020204" pitchFamily="34" charset="0"/>
              </a:rPr>
              <a:t>: </a:t>
            </a:r>
          </a:p>
          <a:p>
            <a:pPr lvl="0" fontAlgn="base"/>
            <a:r>
              <a:rPr lang="en-GB" sz="2400" dirty="0">
                <a:cs typeface="Arial" panose="020B0604020202020204" pitchFamily="34" charset="0"/>
              </a:rPr>
              <a:t>Have a Senior Attendance Champion on the leadership team- (Designated attendance Lead DAL)</a:t>
            </a:r>
          </a:p>
          <a:p>
            <a:pPr lvl="0" fontAlgn="base"/>
            <a:r>
              <a:rPr lang="en-GB" sz="2400" dirty="0">
                <a:cs typeface="Arial" panose="020B0604020202020204" pitchFamily="34" charset="0"/>
              </a:rPr>
              <a:t>Have a clear school attendance policy published on their website</a:t>
            </a:r>
          </a:p>
          <a:p>
            <a:pPr lvl="0" fontAlgn="base"/>
            <a:r>
              <a:rPr lang="en-GB" sz="2400" dirty="0">
                <a:cs typeface="Arial" panose="020B0604020202020204" pitchFamily="34" charset="0"/>
              </a:rPr>
              <a:t>Have robust day to day processes for recording, monitoring and following up attendance </a:t>
            </a:r>
          </a:p>
          <a:p>
            <a:pPr lvl="0" fontAlgn="base"/>
            <a:r>
              <a:rPr lang="en-GB" sz="2400" dirty="0">
                <a:cs typeface="Arial" panose="020B0604020202020204" pitchFamily="34" charset="0"/>
              </a:rPr>
              <a:t>Analyse their data regularly and prioritise families to work with to understand and address the reasons for absence, including any in-school barriers to attendance.</a:t>
            </a:r>
          </a:p>
          <a:p>
            <a:pPr lvl="0" fontAlgn="base"/>
            <a:r>
              <a:rPr lang="en-GB" sz="2400" dirty="0">
                <a:cs typeface="Arial" panose="020B0604020202020204" pitchFamily="34" charset="0"/>
              </a:rPr>
              <a:t>Work with local partners to remove out of school barriers and act as the lead professional where they are the best placed service </a:t>
            </a:r>
          </a:p>
          <a:p>
            <a:pPr lvl="0" fontAlgn="base"/>
            <a:r>
              <a:rPr lang="en-GB" sz="2400" dirty="0">
                <a:cs typeface="Arial" panose="020B0604020202020204" pitchFamily="34" charset="0"/>
              </a:rPr>
              <a:t>Work jointly with the local authority on an agreed approach/ plan for every severely absent pupil</a:t>
            </a:r>
          </a:p>
          <a:p>
            <a:pPr lvl="0" fontAlgn="base"/>
            <a:r>
              <a:rPr lang="en-GB" sz="2400" dirty="0">
                <a:cs typeface="Arial" panose="020B0604020202020204" pitchFamily="34" charset="0"/>
              </a:rPr>
              <a:t>Develop strategies for cohorts of pupils with poorer attendance than their peers (including groups of vulnerability) </a:t>
            </a:r>
          </a:p>
          <a:p>
            <a:pPr lvl="0" fontAlgn="base"/>
            <a:r>
              <a:rPr lang="en-GB" sz="2400" dirty="0">
                <a:cs typeface="Arial" panose="020B0604020202020204" pitchFamily="34" charset="0"/>
              </a:rPr>
              <a:t>Inform a pupil’s social worker if they have an unexplained absence or leave the school </a:t>
            </a:r>
          </a:p>
          <a:p>
            <a:pPr marL="0" indent="0">
              <a:buNone/>
            </a:pPr>
            <a:r>
              <a:rPr lang="en-GB" sz="2400" dirty="0">
                <a:cs typeface="Arial" panose="020B0604020202020204" pitchFamily="34" charset="0"/>
              </a:rPr>
              <a:t>   roll </a:t>
            </a:r>
          </a:p>
          <a:p>
            <a:endParaRPr lang="en-GB" dirty="0"/>
          </a:p>
        </p:txBody>
      </p:sp>
    </p:spTree>
    <p:extLst>
      <p:ext uri="{BB962C8B-B14F-4D97-AF65-F5344CB8AC3E}">
        <p14:creationId xmlns:p14="http://schemas.microsoft.com/office/powerpoint/2010/main" val="408967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5FF7-9D0F-44AF-ABF9-A48AD1703468}"/>
              </a:ext>
            </a:extLst>
          </p:cNvPr>
          <p:cNvSpPr>
            <a:spLocks noGrp="1"/>
          </p:cNvSpPr>
          <p:nvPr>
            <p:ph type="title"/>
          </p:nvPr>
        </p:nvSpPr>
        <p:spPr>
          <a:xfrm>
            <a:off x="838200" y="617517"/>
            <a:ext cx="10515600" cy="339414"/>
          </a:xfrm>
        </p:spPr>
        <p:txBody>
          <a:bodyPr>
            <a:normAutofit fontScale="90000"/>
          </a:bodyPr>
          <a:lstStyle/>
          <a:p>
            <a:pPr algn="ctr"/>
            <a:r>
              <a:rPr lang="en-GB" dirty="0"/>
              <a:t>What does this mean for local authorities? </a:t>
            </a:r>
            <a:br>
              <a:rPr lang="en-GB" dirty="0"/>
            </a:br>
            <a:endParaRPr lang="en-GB" dirty="0"/>
          </a:p>
        </p:txBody>
      </p:sp>
      <p:sp>
        <p:nvSpPr>
          <p:cNvPr id="3" name="Content Placeholder 2">
            <a:extLst>
              <a:ext uri="{FF2B5EF4-FFF2-40B4-BE49-F238E27FC236}">
                <a16:creationId xmlns:a16="http://schemas.microsoft.com/office/drawing/2014/main" id="{E8682B17-CE78-467B-B8BF-0F11B656A4B9}"/>
              </a:ext>
            </a:extLst>
          </p:cNvPr>
          <p:cNvSpPr>
            <a:spLocks noGrp="1"/>
          </p:cNvSpPr>
          <p:nvPr>
            <p:ph idx="1"/>
          </p:nvPr>
        </p:nvSpPr>
        <p:spPr>
          <a:xfrm>
            <a:off x="762000" y="956931"/>
            <a:ext cx="10515600" cy="5099158"/>
          </a:xfrm>
        </p:spPr>
        <p:txBody>
          <a:bodyPr>
            <a:normAutofit fontScale="92500" lnSpcReduction="20000"/>
          </a:bodyPr>
          <a:lstStyle/>
          <a:p>
            <a:pPr marL="0" indent="0">
              <a:buNone/>
            </a:pPr>
            <a:r>
              <a:rPr lang="en-GB" sz="2400" b="1" dirty="0">
                <a:cs typeface="Arial" panose="020B0604020202020204" pitchFamily="34" charset="0"/>
              </a:rPr>
              <a:t>Local authorities are expected to:</a:t>
            </a:r>
          </a:p>
          <a:p>
            <a:pPr marL="0" lvl="0" indent="0" fontAlgn="base">
              <a:buNone/>
            </a:pPr>
            <a:r>
              <a:rPr lang="en-GB" sz="2400" b="1" dirty="0">
                <a:cs typeface="Arial" panose="020B0604020202020204" pitchFamily="34" charset="0"/>
              </a:rPr>
              <a:t>Rigorously track local attendance data to devise a strategic approach to attendance</a:t>
            </a:r>
          </a:p>
          <a:p>
            <a:r>
              <a:rPr lang="en-GB" sz="2400" dirty="0">
                <a:cs typeface="Arial" panose="020B0604020202020204" pitchFamily="34" charset="0"/>
              </a:rPr>
              <a:t>This strategy should prioritise pupils, pupil cohorts and schools on which to provide support to and focus it’s efforts on to unblock area wide barriers to attendance. </a:t>
            </a:r>
          </a:p>
          <a:p>
            <a:pPr lvl="0" fontAlgn="base"/>
            <a:r>
              <a:rPr lang="en-GB" sz="2400" dirty="0">
                <a:cs typeface="Arial" panose="020B0604020202020204" pitchFamily="34" charset="0"/>
              </a:rPr>
              <a:t>Recognise the importance of attendance and understand how attendance improvement is everyone’s business.</a:t>
            </a:r>
          </a:p>
          <a:p>
            <a:pPr lvl="0" fontAlgn="base"/>
            <a:r>
              <a:rPr lang="en-GB" sz="2400" dirty="0">
                <a:highlight>
                  <a:srgbClr val="FFFF00"/>
                </a:highlight>
                <a:cs typeface="Arial" panose="020B0604020202020204" pitchFamily="34" charset="0"/>
              </a:rPr>
              <a:t>Make attendance a key focus of </a:t>
            </a:r>
            <a:r>
              <a:rPr lang="en-GB" sz="2400" u="sng" dirty="0">
                <a:highlight>
                  <a:srgbClr val="FFFF00"/>
                </a:highlight>
                <a:cs typeface="Arial" panose="020B0604020202020204" pitchFamily="34" charset="0"/>
              </a:rPr>
              <a:t>all </a:t>
            </a:r>
            <a:r>
              <a:rPr lang="en-GB" sz="2400" dirty="0">
                <a:highlight>
                  <a:srgbClr val="FFFF00"/>
                </a:highlight>
                <a:cs typeface="Arial" panose="020B0604020202020204" pitchFamily="34" charset="0"/>
              </a:rPr>
              <a:t>frontline council services. </a:t>
            </a:r>
          </a:p>
          <a:p>
            <a:pPr lvl="0" fontAlgn="base"/>
            <a:r>
              <a:rPr lang="en-GB" sz="2400" dirty="0">
                <a:cs typeface="Arial" panose="020B0604020202020204" pitchFamily="34" charset="0"/>
              </a:rPr>
              <a:t>Use attendance data from all schools in the area to identify the pupil cohorts, schools, and neighbourhoods/ towns on which to focus efforts.</a:t>
            </a:r>
          </a:p>
          <a:p>
            <a:pPr lvl="0" fontAlgn="base"/>
            <a:r>
              <a:rPr lang="en-GB" sz="2400" dirty="0">
                <a:cs typeface="Arial" panose="020B0604020202020204" pitchFamily="34" charset="0"/>
              </a:rPr>
              <a:t>Use this analysis to set a clear vision for improving attendance across the geographical area, underpinned by tangible short and longer term aims and  priorities for improving attendance for particular cohorts of pupils identified. </a:t>
            </a:r>
          </a:p>
          <a:p>
            <a:pPr lvl="0" fontAlgn="base"/>
            <a:r>
              <a:rPr lang="en-GB" sz="2400" dirty="0">
                <a:cs typeface="Arial" panose="020B0604020202020204" pitchFamily="34" charset="0"/>
              </a:rPr>
              <a:t>All appropriate frontline operational staff in attendance, associated teams and local partners must understand their role in delivering this strategy and working together.</a:t>
            </a:r>
          </a:p>
          <a:p>
            <a:pPr lvl="0" fontAlgn="base"/>
            <a:r>
              <a:rPr lang="en-GB" sz="2400" dirty="0">
                <a:cs typeface="Arial" panose="020B0604020202020204" pitchFamily="34" charset="0"/>
              </a:rPr>
              <a:t>Evaluate and review this strategy regularly. This should involve senior officers and lead mem</a:t>
            </a:r>
            <a:r>
              <a:rPr lang="en-GB" sz="2400" dirty="0"/>
              <a:t>bers.</a:t>
            </a:r>
          </a:p>
          <a:p>
            <a:pPr lvl="0" fontAlgn="base"/>
            <a:endParaRPr lang="en-GB" sz="2000" dirty="0">
              <a:latin typeface="Arial" panose="020B0604020202020204" pitchFamily="34" charset="0"/>
              <a:cs typeface="Arial" panose="020B0604020202020204" pitchFamily="34" charset="0"/>
            </a:endParaRPr>
          </a:p>
          <a:p>
            <a:pPr lvl="0" fontAlgn="base"/>
            <a:endParaRPr lang="en-GB" dirty="0">
              <a:latin typeface="Arial" panose="020B0604020202020204" pitchFamily="34" charset="0"/>
              <a:cs typeface="Arial" panose="020B0604020202020204" pitchFamily="34" charset="0"/>
            </a:endParaRPr>
          </a:p>
          <a:p>
            <a:pPr lvl="0" fontAlgn="base"/>
            <a:endParaRPr lang="en-GB" dirty="0">
              <a:latin typeface="Arial" panose="020B0604020202020204" pitchFamily="34" charset="0"/>
              <a:cs typeface="Arial" panose="020B0604020202020204" pitchFamily="34" charset="0"/>
            </a:endParaRPr>
          </a:p>
          <a:p>
            <a:pPr lvl="0" fontAlgn="base"/>
            <a:endParaRPr lang="en-GB" dirty="0">
              <a:latin typeface="Arial" panose="020B0604020202020204" pitchFamily="34" charset="0"/>
              <a:cs typeface="Arial" panose="020B0604020202020204" pitchFamily="34" charset="0"/>
            </a:endParaRPr>
          </a:p>
          <a:p>
            <a:pPr lvl="0" fontAlgn="base"/>
            <a:endParaRPr lang="en-GB" dirty="0">
              <a:latin typeface="Arial" panose="020B0604020202020204" pitchFamily="34" charset="0"/>
              <a:cs typeface="Arial" panose="020B0604020202020204" pitchFamily="34" charset="0"/>
            </a:endParaRPr>
          </a:p>
          <a:p>
            <a:pPr lvl="0" fontAlgn="base"/>
            <a:endParaRPr lang="en-GB" dirty="0">
              <a:latin typeface="Arial" panose="020B0604020202020204" pitchFamily="34" charset="0"/>
              <a:cs typeface="Arial" panose="020B0604020202020204" pitchFamily="34" charset="0"/>
            </a:endParaRPr>
          </a:p>
          <a:p>
            <a:pPr lvl="0" fontAlgn="base"/>
            <a:endParaRPr lang="en-GB" dirty="0">
              <a:latin typeface="Arial" panose="020B0604020202020204" pitchFamily="34" charset="0"/>
              <a:cs typeface="Arial" panose="020B0604020202020204" pitchFamily="34" charset="0"/>
            </a:endParaRPr>
          </a:p>
          <a:p>
            <a:pPr marL="0" lvl="0" indent="0" fontAlgn="base">
              <a:buNone/>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71141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58CF-A616-4BEF-A4F9-9B9057F61185}"/>
              </a:ext>
            </a:extLst>
          </p:cNvPr>
          <p:cNvSpPr>
            <a:spLocks noGrp="1"/>
          </p:cNvSpPr>
          <p:nvPr>
            <p:ph type="title"/>
          </p:nvPr>
        </p:nvSpPr>
        <p:spPr/>
        <p:txBody>
          <a:bodyPr/>
          <a:lstStyle/>
          <a:p>
            <a:r>
              <a:rPr lang="en-GB" dirty="0"/>
              <a:t>Coding advice</a:t>
            </a:r>
          </a:p>
        </p:txBody>
      </p:sp>
      <p:sp>
        <p:nvSpPr>
          <p:cNvPr id="3" name="Content Placeholder 2">
            <a:extLst>
              <a:ext uri="{FF2B5EF4-FFF2-40B4-BE49-F238E27FC236}">
                <a16:creationId xmlns:a16="http://schemas.microsoft.com/office/drawing/2014/main" id="{9E39856B-E32D-4386-9042-13EF032520C2}"/>
              </a:ext>
            </a:extLst>
          </p:cNvPr>
          <p:cNvSpPr>
            <a:spLocks noGrp="1"/>
          </p:cNvSpPr>
          <p:nvPr>
            <p:ph idx="1"/>
          </p:nvPr>
        </p:nvSpPr>
        <p:spPr>
          <a:xfrm>
            <a:off x="838200" y="1318161"/>
            <a:ext cx="10515600" cy="4858802"/>
          </a:xfrm>
        </p:spPr>
        <p:txBody>
          <a:bodyPr>
            <a:normAutofit/>
          </a:bodyPr>
          <a:lstStyle/>
          <a:p>
            <a:r>
              <a:rPr lang="en-GB" sz="3600" dirty="0"/>
              <a:t>Your EWO is your professional point of contact for all coding questions.</a:t>
            </a:r>
          </a:p>
          <a:p>
            <a:r>
              <a:rPr lang="en-GB" sz="3600" dirty="0"/>
              <a:t>N codes should only be used for up to 5 days</a:t>
            </a:r>
          </a:p>
          <a:p>
            <a:r>
              <a:rPr lang="en-GB" sz="3600" dirty="0"/>
              <a:t>X codes should no longer be used</a:t>
            </a:r>
          </a:p>
          <a:p>
            <a:r>
              <a:rPr lang="en-GB" sz="3600" dirty="0"/>
              <a:t>Fixed Penalty notice paperwork must be put in no longer than 10 days after the holiday.</a:t>
            </a:r>
          </a:p>
          <a:p>
            <a:endParaRPr lang="en-GB" sz="2400" dirty="0"/>
          </a:p>
        </p:txBody>
      </p:sp>
    </p:spTree>
    <p:extLst>
      <p:ext uri="{BB962C8B-B14F-4D97-AF65-F5344CB8AC3E}">
        <p14:creationId xmlns:p14="http://schemas.microsoft.com/office/powerpoint/2010/main" val="90192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B592-20BE-403B-9285-906310EF9031}"/>
              </a:ext>
            </a:extLst>
          </p:cNvPr>
          <p:cNvSpPr>
            <a:spLocks noGrp="1"/>
          </p:cNvSpPr>
          <p:nvPr>
            <p:ph type="title"/>
          </p:nvPr>
        </p:nvSpPr>
        <p:spPr/>
        <p:txBody>
          <a:bodyPr/>
          <a:lstStyle/>
          <a:p>
            <a:r>
              <a:rPr lang="en-GB" dirty="0"/>
              <a:t>Liverpool Data-Autumn and Spring combined 2021/22</a:t>
            </a:r>
          </a:p>
        </p:txBody>
      </p:sp>
      <p:graphicFrame>
        <p:nvGraphicFramePr>
          <p:cNvPr id="4" name="Table 4">
            <a:extLst>
              <a:ext uri="{FF2B5EF4-FFF2-40B4-BE49-F238E27FC236}">
                <a16:creationId xmlns:a16="http://schemas.microsoft.com/office/drawing/2014/main" id="{F9E32CC8-2456-4355-8025-27315B9BD6B8}"/>
              </a:ext>
            </a:extLst>
          </p:cNvPr>
          <p:cNvGraphicFramePr>
            <a:graphicFrameLocks noGrp="1"/>
          </p:cNvGraphicFramePr>
          <p:nvPr>
            <p:ph idx="1"/>
            <p:extLst>
              <p:ext uri="{D42A27DB-BD31-4B8C-83A1-F6EECF244321}">
                <p14:modId xmlns:p14="http://schemas.microsoft.com/office/powerpoint/2010/main" val="1791854846"/>
              </p:ext>
            </p:extLst>
          </p:nvPr>
        </p:nvGraphicFramePr>
        <p:xfrm>
          <a:off x="838199" y="1825625"/>
          <a:ext cx="10051474" cy="3017520"/>
        </p:xfrm>
        <a:graphic>
          <a:graphicData uri="http://schemas.openxmlformats.org/drawingml/2006/table">
            <a:tbl>
              <a:tblPr firstRow="1" bandRow="1">
                <a:tableStyleId>{5C22544A-7EE6-4342-B048-85BDC9FD1C3A}</a:tableStyleId>
              </a:tblPr>
              <a:tblGrid>
                <a:gridCol w="2543251">
                  <a:extLst>
                    <a:ext uri="{9D8B030D-6E8A-4147-A177-3AD203B41FA5}">
                      <a16:colId xmlns:a16="http://schemas.microsoft.com/office/drawing/2014/main" val="2219806803"/>
                    </a:ext>
                  </a:extLst>
                </a:gridCol>
                <a:gridCol w="2502741">
                  <a:extLst>
                    <a:ext uri="{9D8B030D-6E8A-4147-A177-3AD203B41FA5}">
                      <a16:colId xmlns:a16="http://schemas.microsoft.com/office/drawing/2014/main" val="1682377869"/>
                    </a:ext>
                  </a:extLst>
                </a:gridCol>
                <a:gridCol w="2502741">
                  <a:extLst>
                    <a:ext uri="{9D8B030D-6E8A-4147-A177-3AD203B41FA5}">
                      <a16:colId xmlns:a16="http://schemas.microsoft.com/office/drawing/2014/main" val="1531356797"/>
                    </a:ext>
                  </a:extLst>
                </a:gridCol>
                <a:gridCol w="2502741">
                  <a:extLst>
                    <a:ext uri="{9D8B030D-6E8A-4147-A177-3AD203B41FA5}">
                      <a16:colId xmlns:a16="http://schemas.microsoft.com/office/drawing/2014/main" val="2218427171"/>
                    </a:ext>
                  </a:extLst>
                </a:gridCol>
              </a:tblGrid>
              <a:tr h="370840">
                <a:tc>
                  <a:txBody>
                    <a:bodyPr/>
                    <a:lstStyle/>
                    <a:p>
                      <a:r>
                        <a:rPr lang="en-GB" sz="4000" dirty="0"/>
                        <a:t>Sector</a:t>
                      </a:r>
                    </a:p>
                  </a:txBody>
                  <a:tcPr/>
                </a:tc>
                <a:tc>
                  <a:txBody>
                    <a:bodyPr/>
                    <a:lstStyle/>
                    <a:p>
                      <a:r>
                        <a:rPr lang="en-GB" sz="4000" dirty="0"/>
                        <a:t>Absence</a:t>
                      </a:r>
                    </a:p>
                  </a:txBody>
                  <a:tcPr/>
                </a:tc>
                <a:tc>
                  <a:txBody>
                    <a:bodyPr/>
                    <a:lstStyle/>
                    <a:p>
                      <a:r>
                        <a:rPr lang="en-GB" sz="4000" dirty="0"/>
                        <a:t>PA</a:t>
                      </a:r>
                    </a:p>
                  </a:txBody>
                  <a:tcPr/>
                </a:tc>
                <a:tc>
                  <a:txBody>
                    <a:bodyPr/>
                    <a:lstStyle/>
                    <a:p>
                      <a:endParaRPr lang="en-GB" sz="4000" dirty="0"/>
                    </a:p>
                  </a:txBody>
                  <a:tcPr/>
                </a:tc>
                <a:extLst>
                  <a:ext uri="{0D108BD9-81ED-4DB2-BD59-A6C34878D82A}">
                    <a16:rowId xmlns:a16="http://schemas.microsoft.com/office/drawing/2014/main" val="1042943653"/>
                  </a:ext>
                </a:extLst>
              </a:tr>
              <a:tr h="370840">
                <a:tc>
                  <a:txBody>
                    <a:bodyPr/>
                    <a:lstStyle/>
                    <a:p>
                      <a:r>
                        <a:rPr lang="en-GB" sz="4000" dirty="0"/>
                        <a:t>Primary</a:t>
                      </a:r>
                    </a:p>
                  </a:txBody>
                  <a:tcPr/>
                </a:tc>
                <a:tc>
                  <a:txBody>
                    <a:bodyPr/>
                    <a:lstStyle/>
                    <a:p>
                      <a:r>
                        <a:rPr lang="en-GB" sz="4000" dirty="0"/>
                        <a:t>5.9%</a:t>
                      </a:r>
                    </a:p>
                  </a:txBody>
                  <a:tcPr/>
                </a:tc>
                <a:tc>
                  <a:txBody>
                    <a:bodyPr/>
                    <a:lstStyle/>
                    <a:p>
                      <a:r>
                        <a:rPr lang="en-GB" sz="4000" dirty="0"/>
                        <a:t>17.6%</a:t>
                      </a:r>
                    </a:p>
                  </a:txBody>
                  <a:tcPr/>
                </a:tc>
                <a:tc>
                  <a:txBody>
                    <a:bodyPr/>
                    <a:lstStyle/>
                    <a:p>
                      <a:endParaRPr lang="en-GB" sz="4000" dirty="0"/>
                    </a:p>
                  </a:txBody>
                  <a:tcPr/>
                </a:tc>
                <a:extLst>
                  <a:ext uri="{0D108BD9-81ED-4DB2-BD59-A6C34878D82A}">
                    <a16:rowId xmlns:a16="http://schemas.microsoft.com/office/drawing/2014/main" val="3445765741"/>
                  </a:ext>
                </a:extLst>
              </a:tr>
              <a:tr h="370840">
                <a:tc>
                  <a:txBody>
                    <a:bodyPr/>
                    <a:lstStyle/>
                    <a:p>
                      <a:r>
                        <a:rPr lang="en-GB" sz="4000" dirty="0"/>
                        <a:t>Secondary</a:t>
                      </a:r>
                    </a:p>
                    <a:p>
                      <a:endParaRPr lang="en-GB" sz="1400" dirty="0"/>
                    </a:p>
                  </a:txBody>
                  <a:tcPr/>
                </a:tc>
                <a:tc>
                  <a:txBody>
                    <a:bodyPr/>
                    <a:lstStyle/>
                    <a:p>
                      <a:r>
                        <a:rPr lang="en-GB" sz="4000" dirty="0"/>
                        <a:t>10.1%</a:t>
                      </a:r>
                    </a:p>
                  </a:txBody>
                  <a:tcPr/>
                </a:tc>
                <a:tc>
                  <a:txBody>
                    <a:bodyPr/>
                    <a:lstStyle/>
                    <a:p>
                      <a:r>
                        <a:rPr lang="en-GB" sz="4000" dirty="0"/>
                        <a:t>31.3%</a:t>
                      </a:r>
                    </a:p>
                  </a:txBody>
                  <a:tcPr/>
                </a:tc>
                <a:tc>
                  <a:txBody>
                    <a:bodyPr/>
                    <a:lstStyle/>
                    <a:p>
                      <a:endParaRPr lang="en-GB" sz="4000" dirty="0"/>
                    </a:p>
                  </a:txBody>
                  <a:tcPr/>
                </a:tc>
                <a:extLst>
                  <a:ext uri="{0D108BD9-81ED-4DB2-BD59-A6C34878D82A}">
                    <a16:rowId xmlns:a16="http://schemas.microsoft.com/office/drawing/2014/main" val="657774722"/>
                  </a:ext>
                </a:extLst>
              </a:tr>
              <a:tr h="370840">
                <a:tc>
                  <a:txBody>
                    <a:bodyPr/>
                    <a:lstStyle/>
                    <a:p>
                      <a:r>
                        <a:rPr lang="en-GB" sz="4000" dirty="0"/>
                        <a:t>Special</a:t>
                      </a:r>
                    </a:p>
                  </a:txBody>
                  <a:tcPr/>
                </a:tc>
                <a:tc>
                  <a:txBody>
                    <a:bodyPr/>
                    <a:lstStyle/>
                    <a:p>
                      <a:r>
                        <a:rPr lang="en-GB" sz="4000" dirty="0"/>
                        <a:t>13.7%</a:t>
                      </a:r>
                    </a:p>
                  </a:txBody>
                  <a:tcPr/>
                </a:tc>
                <a:tc>
                  <a:txBody>
                    <a:bodyPr/>
                    <a:lstStyle/>
                    <a:p>
                      <a:r>
                        <a:rPr lang="en-GB" sz="4000" dirty="0"/>
                        <a:t>39.0%</a:t>
                      </a:r>
                    </a:p>
                  </a:txBody>
                  <a:tcPr/>
                </a:tc>
                <a:tc>
                  <a:txBody>
                    <a:bodyPr/>
                    <a:lstStyle/>
                    <a:p>
                      <a:endParaRPr lang="en-GB" sz="4000" dirty="0"/>
                    </a:p>
                  </a:txBody>
                  <a:tcPr/>
                </a:tc>
                <a:extLst>
                  <a:ext uri="{0D108BD9-81ED-4DB2-BD59-A6C34878D82A}">
                    <a16:rowId xmlns:a16="http://schemas.microsoft.com/office/drawing/2014/main" val="709290189"/>
                  </a:ext>
                </a:extLst>
              </a:tr>
            </a:tbl>
          </a:graphicData>
        </a:graphic>
      </p:graphicFrame>
    </p:spTree>
    <p:extLst>
      <p:ext uri="{BB962C8B-B14F-4D97-AF65-F5344CB8AC3E}">
        <p14:creationId xmlns:p14="http://schemas.microsoft.com/office/powerpoint/2010/main" val="35023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B592-20BE-403B-9285-906310EF9031}"/>
              </a:ext>
            </a:extLst>
          </p:cNvPr>
          <p:cNvSpPr>
            <a:spLocks noGrp="1"/>
          </p:cNvSpPr>
          <p:nvPr>
            <p:ph type="title"/>
          </p:nvPr>
        </p:nvSpPr>
        <p:spPr/>
        <p:txBody>
          <a:bodyPr/>
          <a:lstStyle/>
          <a:p>
            <a:r>
              <a:rPr lang="en-GB" dirty="0"/>
              <a:t>Current Liverpool Data-1.9.22 to 7.10.22</a:t>
            </a:r>
          </a:p>
        </p:txBody>
      </p:sp>
      <p:graphicFrame>
        <p:nvGraphicFramePr>
          <p:cNvPr id="4" name="Table 4">
            <a:extLst>
              <a:ext uri="{FF2B5EF4-FFF2-40B4-BE49-F238E27FC236}">
                <a16:creationId xmlns:a16="http://schemas.microsoft.com/office/drawing/2014/main" id="{F9E32CC8-2456-4355-8025-27315B9BD6B8}"/>
              </a:ext>
            </a:extLst>
          </p:cNvPr>
          <p:cNvGraphicFramePr>
            <a:graphicFrameLocks noGrp="1"/>
          </p:cNvGraphicFramePr>
          <p:nvPr>
            <p:ph idx="1"/>
            <p:extLst>
              <p:ext uri="{D42A27DB-BD31-4B8C-83A1-F6EECF244321}">
                <p14:modId xmlns:p14="http://schemas.microsoft.com/office/powerpoint/2010/main" val="2856446823"/>
              </p:ext>
            </p:extLst>
          </p:nvPr>
        </p:nvGraphicFramePr>
        <p:xfrm>
          <a:off x="795647" y="1825625"/>
          <a:ext cx="10558153" cy="3017520"/>
        </p:xfrm>
        <a:graphic>
          <a:graphicData uri="http://schemas.openxmlformats.org/drawingml/2006/table">
            <a:tbl>
              <a:tblPr firstRow="1" bandRow="1">
                <a:tableStyleId>{5C22544A-7EE6-4342-B048-85BDC9FD1C3A}</a:tableStyleId>
              </a:tblPr>
              <a:tblGrid>
                <a:gridCol w="2671453">
                  <a:extLst>
                    <a:ext uri="{9D8B030D-6E8A-4147-A177-3AD203B41FA5}">
                      <a16:colId xmlns:a16="http://schemas.microsoft.com/office/drawing/2014/main" val="2219806803"/>
                    </a:ext>
                  </a:extLst>
                </a:gridCol>
                <a:gridCol w="2628900">
                  <a:extLst>
                    <a:ext uri="{9D8B030D-6E8A-4147-A177-3AD203B41FA5}">
                      <a16:colId xmlns:a16="http://schemas.microsoft.com/office/drawing/2014/main" val="1682377869"/>
                    </a:ext>
                  </a:extLst>
                </a:gridCol>
                <a:gridCol w="2628900">
                  <a:extLst>
                    <a:ext uri="{9D8B030D-6E8A-4147-A177-3AD203B41FA5}">
                      <a16:colId xmlns:a16="http://schemas.microsoft.com/office/drawing/2014/main" val="1531356797"/>
                    </a:ext>
                  </a:extLst>
                </a:gridCol>
                <a:gridCol w="2628900">
                  <a:extLst>
                    <a:ext uri="{9D8B030D-6E8A-4147-A177-3AD203B41FA5}">
                      <a16:colId xmlns:a16="http://schemas.microsoft.com/office/drawing/2014/main" val="2218427171"/>
                    </a:ext>
                  </a:extLst>
                </a:gridCol>
              </a:tblGrid>
              <a:tr h="370840">
                <a:tc>
                  <a:txBody>
                    <a:bodyPr/>
                    <a:lstStyle/>
                    <a:p>
                      <a:r>
                        <a:rPr lang="en-GB" sz="4000" dirty="0"/>
                        <a:t>Sector</a:t>
                      </a:r>
                    </a:p>
                  </a:txBody>
                  <a:tcPr/>
                </a:tc>
                <a:tc>
                  <a:txBody>
                    <a:bodyPr/>
                    <a:lstStyle/>
                    <a:p>
                      <a:r>
                        <a:rPr lang="en-GB" sz="4000" dirty="0"/>
                        <a:t>Absence</a:t>
                      </a:r>
                    </a:p>
                  </a:txBody>
                  <a:tcPr/>
                </a:tc>
                <a:tc>
                  <a:txBody>
                    <a:bodyPr/>
                    <a:lstStyle/>
                    <a:p>
                      <a:r>
                        <a:rPr lang="en-GB" sz="4000" dirty="0"/>
                        <a:t>PA</a:t>
                      </a:r>
                    </a:p>
                  </a:txBody>
                  <a:tcPr/>
                </a:tc>
                <a:tc>
                  <a:txBody>
                    <a:bodyPr/>
                    <a:lstStyle/>
                    <a:p>
                      <a:r>
                        <a:rPr lang="en-GB" sz="4000" dirty="0"/>
                        <a:t>SA</a:t>
                      </a:r>
                    </a:p>
                  </a:txBody>
                  <a:tcPr/>
                </a:tc>
                <a:extLst>
                  <a:ext uri="{0D108BD9-81ED-4DB2-BD59-A6C34878D82A}">
                    <a16:rowId xmlns:a16="http://schemas.microsoft.com/office/drawing/2014/main" val="1042943653"/>
                  </a:ext>
                </a:extLst>
              </a:tr>
              <a:tr h="370840">
                <a:tc>
                  <a:txBody>
                    <a:bodyPr/>
                    <a:lstStyle/>
                    <a:p>
                      <a:r>
                        <a:rPr lang="en-GB" sz="4000" dirty="0"/>
                        <a:t>Primary</a:t>
                      </a:r>
                    </a:p>
                  </a:txBody>
                  <a:tcPr/>
                </a:tc>
                <a:tc>
                  <a:txBody>
                    <a:bodyPr/>
                    <a:lstStyle/>
                    <a:p>
                      <a:r>
                        <a:rPr lang="en-GB" sz="4000" dirty="0"/>
                        <a:t>4.8%</a:t>
                      </a:r>
                    </a:p>
                  </a:txBody>
                  <a:tcPr/>
                </a:tc>
                <a:tc>
                  <a:txBody>
                    <a:bodyPr/>
                    <a:lstStyle/>
                    <a:p>
                      <a:r>
                        <a:rPr lang="en-GB" sz="4000" dirty="0"/>
                        <a:t>15.3%</a:t>
                      </a:r>
                    </a:p>
                  </a:txBody>
                  <a:tcPr/>
                </a:tc>
                <a:tc>
                  <a:txBody>
                    <a:bodyPr/>
                    <a:lstStyle/>
                    <a:p>
                      <a:r>
                        <a:rPr lang="en-GB" sz="4000" dirty="0"/>
                        <a:t>0.7%</a:t>
                      </a:r>
                    </a:p>
                  </a:txBody>
                  <a:tcPr/>
                </a:tc>
                <a:extLst>
                  <a:ext uri="{0D108BD9-81ED-4DB2-BD59-A6C34878D82A}">
                    <a16:rowId xmlns:a16="http://schemas.microsoft.com/office/drawing/2014/main" val="3445765741"/>
                  </a:ext>
                </a:extLst>
              </a:tr>
              <a:tr h="370840">
                <a:tc>
                  <a:txBody>
                    <a:bodyPr/>
                    <a:lstStyle/>
                    <a:p>
                      <a:r>
                        <a:rPr lang="en-GB" sz="4000" dirty="0"/>
                        <a:t>Secondary</a:t>
                      </a:r>
                    </a:p>
                    <a:p>
                      <a:r>
                        <a:rPr lang="en-GB" sz="1400" dirty="0"/>
                        <a:t>(2 dis ag)</a:t>
                      </a:r>
                    </a:p>
                  </a:txBody>
                  <a:tcPr/>
                </a:tc>
                <a:tc>
                  <a:txBody>
                    <a:bodyPr/>
                    <a:lstStyle/>
                    <a:p>
                      <a:r>
                        <a:rPr lang="en-GB" sz="4000" dirty="0"/>
                        <a:t>7.4%</a:t>
                      </a:r>
                    </a:p>
                  </a:txBody>
                  <a:tcPr/>
                </a:tc>
                <a:tc>
                  <a:txBody>
                    <a:bodyPr/>
                    <a:lstStyle/>
                    <a:p>
                      <a:r>
                        <a:rPr lang="en-GB" sz="4000" dirty="0"/>
                        <a:t>20.1%</a:t>
                      </a:r>
                    </a:p>
                  </a:txBody>
                  <a:tcPr/>
                </a:tc>
                <a:tc>
                  <a:txBody>
                    <a:bodyPr/>
                    <a:lstStyle/>
                    <a:p>
                      <a:r>
                        <a:rPr lang="en-GB" sz="4000" dirty="0"/>
                        <a:t>3.3%</a:t>
                      </a:r>
                    </a:p>
                  </a:txBody>
                  <a:tcPr/>
                </a:tc>
                <a:extLst>
                  <a:ext uri="{0D108BD9-81ED-4DB2-BD59-A6C34878D82A}">
                    <a16:rowId xmlns:a16="http://schemas.microsoft.com/office/drawing/2014/main" val="657774722"/>
                  </a:ext>
                </a:extLst>
              </a:tr>
              <a:tr h="370840">
                <a:tc>
                  <a:txBody>
                    <a:bodyPr/>
                    <a:lstStyle/>
                    <a:p>
                      <a:r>
                        <a:rPr lang="en-GB" sz="4000" dirty="0"/>
                        <a:t>Special</a:t>
                      </a:r>
                    </a:p>
                  </a:txBody>
                  <a:tcPr/>
                </a:tc>
                <a:tc>
                  <a:txBody>
                    <a:bodyPr/>
                    <a:lstStyle/>
                    <a:p>
                      <a:r>
                        <a:rPr lang="en-GB" sz="4000" dirty="0"/>
                        <a:t>10.6%</a:t>
                      </a:r>
                    </a:p>
                  </a:txBody>
                  <a:tcPr/>
                </a:tc>
                <a:tc>
                  <a:txBody>
                    <a:bodyPr/>
                    <a:lstStyle/>
                    <a:p>
                      <a:r>
                        <a:rPr lang="en-GB" sz="4000" dirty="0"/>
                        <a:t>27.0%</a:t>
                      </a:r>
                    </a:p>
                  </a:txBody>
                  <a:tcPr/>
                </a:tc>
                <a:tc>
                  <a:txBody>
                    <a:bodyPr/>
                    <a:lstStyle/>
                    <a:p>
                      <a:r>
                        <a:rPr lang="en-GB" sz="4000" dirty="0"/>
                        <a:t>5.4%</a:t>
                      </a:r>
                    </a:p>
                  </a:txBody>
                  <a:tcPr/>
                </a:tc>
                <a:extLst>
                  <a:ext uri="{0D108BD9-81ED-4DB2-BD59-A6C34878D82A}">
                    <a16:rowId xmlns:a16="http://schemas.microsoft.com/office/drawing/2014/main" val="709290189"/>
                  </a:ext>
                </a:extLst>
              </a:tr>
            </a:tbl>
          </a:graphicData>
        </a:graphic>
      </p:graphicFrame>
    </p:spTree>
    <p:extLst>
      <p:ext uri="{BB962C8B-B14F-4D97-AF65-F5344CB8AC3E}">
        <p14:creationId xmlns:p14="http://schemas.microsoft.com/office/powerpoint/2010/main" val="2234766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2615</Words>
  <Application>Microsoft Office PowerPoint</Application>
  <PresentationFormat>Widescreen</PresentationFormat>
  <Paragraphs>352</Paragraphs>
  <Slides>47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Century Gothic</vt:lpstr>
      <vt:lpstr>Wingdings</vt:lpstr>
      <vt:lpstr>Office Theme</vt:lpstr>
      <vt:lpstr>PowerPoint Presentation</vt:lpstr>
      <vt:lpstr>Introductions </vt:lpstr>
      <vt:lpstr>Autumn briefing 2022</vt:lpstr>
      <vt:lpstr>New DFE Guidance 6th May 2022</vt:lpstr>
      <vt:lpstr>  What does this mean for schools? </vt:lpstr>
      <vt:lpstr>What does this mean for local authorities?  </vt:lpstr>
      <vt:lpstr>Coding advice</vt:lpstr>
      <vt:lpstr>Liverpool Data-Autumn and Spring combined 2021/22</vt:lpstr>
      <vt:lpstr>Current Liverpool Data-1.9.22 to 7.10.22</vt:lpstr>
      <vt:lpstr>Liverpool Primary Statistics</vt:lpstr>
      <vt:lpstr>PowerPoint Presentation</vt:lpstr>
      <vt:lpstr>PowerPoint Presentation</vt:lpstr>
      <vt:lpstr>PowerPoint Presentation</vt:lpstr>
      <vt:lpstr>DFE Data update</vt:lpstr>
      <vt:lpstr>Margin data</vt:lpstr>
      <vt:lpstr>Margin Data- Autumn and Spring combined</vt:lpstr>
      <vt:lpstr>Working together to improve attendance</vt:lpstr>
      <vt:lpstr>The DFE Guidance </vt:lpstr>
      <vt:lpstr>The DFE Guidance</vt:lpstr>
      <vt:lpstr>The DFE Guidance</vt:lpstr>
      <vt:lpstr>Process- strategic, robust, rigorous</vt:lpstr>
      <vt:lpstr>Focus</vt:lpstr>
      <vt:lpstr>The DFE Guidance</vt:lpstr>
      <vt:lpstr>Actions:</vt:lpstr>
      <vt:lpstr>School Process</vt:lpstr>
      <vt:lpstr>Support meeting 1</vt:lpstr>
      <vt:lpstr>Support meeting 2</vt:lpstr>
      <vt:lpstr>Challenge – meeting 3</vt:lpstr>
      <vt:lpstr>PowerPoint Presentation</vt:lpstr>
      <vt:lpstr>Weekly use of data</vt:lpstr>
      <vt:lpstr>Half termly and termly</vt:lpstr>
      <vt:lpstr>Annually </vt:lpstr>
      <vt:lpstr>Policy documents</vt:lpstr>
      <vt:lpstr>BBC Panorama</vt:lpstr>
      <vt:lpstr>Children Out of Provision Panel- COPP</vt:lpstr>
      <vt:lpstr>Which pupils?</vt:lpstr>
      <vt:lpstr>WASP(without a school place) </vt:lpstr>
      <vt:lpstr>CME</vt:lpstr>
      <vt:lpstr>PowerPoint Presentation</vt:lpstr>
      <vt:lpstr>Pupils on a reduced timetable</vt:lpstr>
      <vt:lpstr>In Year Fair Access Protocol</vt:lpstr>
      <vt:lpstr>Ofsted Updates 2022</vt:lpstr>
      <vt:lpstr>Making a difference from day one:  Top Tips continued…. </vt:lpstr>
      <vt:lpstr>Impact!</vt:lpstr>
      <vt:lpstr>Future Training and support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Harkness, Carolyn</dc:creator>
  <cp:lastModifiedBy>Harkness, Carolyn</cp:lastModifiedBy>
  <cp:revision>1</cp:revision>
  <dcterms:created xsi:type="dcterms:W3CDTF">2022-10-17T07:20:15Z</dcterms:created>
  <dcterms:modified xsi:type="dcterms:W3CDTF">2022-10-17T07:20:38Z</dcterms:modified>
</cp:coreProperties>
</file>