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1" r:id="rId7"/>
    <p:sldId id="260" r:id="rId8"/>
    <p:sldId id="259" r:id="rId9"/>
    <p:sldId id="262" r:id="rId10"/>
    <p:sldId id="263" r:id="rId11"/>
    <p:sldId id="264" r:id="rId12"/>
    <p:sldId id="267" r:id="rId13"/>
    <p:sldId id="268" r:id="rId14"/>
    <p:sldId id="269" r:id="rId15"/>
    <p:sldId id="270" r:id="rId16"/>
    <p:sldId id="271" r:id="rId17"/>
    <p:sldId id="274"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F487C7-2CE3-4F66-8F09-5211DC270D64}"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205858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F487C7-2CE3-4F66-8F09-5211DC270D64}"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365952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F487C7-2CE3-4F66-8F09-5211DC270D64}"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208846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F487C7-2CE3-4F66-8F09-5211DC270D64}"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287158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DF487C7-2CE3-4F66-8F09-5211DC270D64}" type="datetimeFigureOut">
              <a:rPr lang="en-GB" smtClean="0"/>
              <a:t>05/05/2021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199348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F487C7-2CE3-4F66-8F09-5211DC270D64}"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314019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F487C7-2CE3-4F66-8F09-5211DC270D64}" type="datetimeFigureOut">
              <a:rPr lang="en-GB" smtClean="0"/>
              <a:t>05/05/2021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173392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F487C7-2CE3-4F66-8F09-5211DC270D64}" type="datetimeFigureOut">
              <a:rPr lang="en-GB" smtClean="0"/>
              <a:t>05/05/2021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4223164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487C7-2CE3-4F66-8F09-5211DC270D64}" type="datetimeFigureOut">
              <a:rPr lang="en-GB" smtClean="0"/>
              <a:t>05/05/2021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76906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F487C7-2CE3-4F66-8F09-5211DC270D64}"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225898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DF487C7-2CE3-4F66-8F09-5211DC270D64}" type="datetimeFigureOut">
              <a:rPr lang="en-GB" smtClean="0"/>
              <a:t>05/05/2021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8DADE6-D179-4C91-BB67-85BD36DF2576}" type="slidenum">
              <a:rPr lang="en-GB" smtClean="0"/>
              <a:t>‹#›</a:t>
            </a:fld>
            <a:endParaRPr lang="en-GB"/>
          </a:p>
        </p:txBody>
      </p:sp>
    </p:spTree>
    <p:extLst>
      <p:ext uri="{BB962C8B-B14F-4D97-AF65-F5344CB8AC3E}">
        <p14:creationId xmlns:p14="http://schemas.microsoft.com/office/powerpoint/2010/main" val="43327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ECB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487C7-2CE3-4F66-8F09-5211DC270D64}" type="datetimeFigureOut">
              <a:rPr lang="en-GB" smtClean="0"/>
              <a:t>05/05/2021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DADE6-D179-4C91-BB67-85BD36DF2576}" type="slidenum">
              <a:rPr lang="en-GB" smtClean="0"/>
              <a:t>‹#›</a:t>
            </a:fld>
            <a:endParaRPr lang="en-GB"/>
          </a:p>
        </p:txBody>
      </p:sp>
    </p:spTree>
    <p:extLst>
      <p:ext uri="{BB962C8B-B14F-4D97-AF65-F5344CB8AC3E}">
        <p14:creationId xmlns:p14="http://schemas.microsoft.com/office/powerpoint/2010/main" val="1750829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harknessllp@gmail.com" TargetMode="External"/><Relationship Id="rId2" Type="http://schemas.openxmlformats.org/officeDocument/2006/relationships/hyperlink" Target="mailto:jane.woodward@liverpool.gov.uk"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1070" y="5227254"/>
            <a:ext cx="1599912" cy="138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318222"/>
            <a:ext cx="1298917" cy="1298917"/>
          </a:xfrm>
          <a:prstGeom prst="rect">
            <a:avLst/>
          </a:prstGeom>
        </p:spPr>
      </p:pic>
      <p:sp>
        <p:nvSpPr>
          <p:cNvPr id="6" name="Title 6"/>
          <p:cNvSpPr>
            <a:spLocks noGrp="1"/>
          </p:cNvSpPr>
          <p:nvPr>
            <p:ph type="ctrTitle"/>
          </p:nvPr>
        </p:nvSpPr>
        <p:spPr/>
        <p:txBody>
          <a:bodyPr>
            <a:normAutofit fontScale="90000"/>
          </a:bodyPr>
          <a:lstStyle/>
          <a:p>
            <a:pPr algn="ctr"/>
            <a:r>
              <a:rPr lang="en-US" b="1" dirty="0" smtClean="0">
                <a:solidFill>
                  <a:srgbClr val="7030A0"/>
                </a:solidFill>
                <a:latin typeface="Century Gothic" panose="020B0502020202020204" pitchFamily="34" charset="0"/>
                <a:cs typeface="Arial" panose="020B0604020202020204" pitchFamily="34" charset="0"/>
              </a:rPr>
              <a:t>Link</a:t>
            </a:r>
            <a:r>
              <a:rPr lang="en-US" b="1" dirty="0" smtClean="0">
                <a:solidFill>
                  <a:srgbClr val="7030A0"/>
                </a:solidFill>
                <a:latin typeface="Arial" panose="020B0604020202020204" pitchFamily="34" charset="0"/>
                <a:cs typeface="Arial" panose="020B0604020202020204" pitchFamily="34" charset="0"/>
              </a:rPr>
              <a:t> Network Attendance </a:t>
            </a:r>
            <a:r>
              <a:rPr lang="en-US" b="1" dirty="0">
                <a:solidFill>
                  <a:srgbClr val="7030A0"/>
                </a:solidFill>
                <a:latin typeface="Arial" panose="020B0604020202020204" pitchFamily="34" charset="0"/>
                <a:cs typeface="Arial" panose="020B0604020202020204" pitchFamily="34" charset="0"/>
              </a:rPr>
              <a:t>CPD Session </a:t>
            </a:r>
            <a:endParaRPr lang="en-GB" b="1" dirty="0">
              <a:solidFill>
                <a:schemeClr val="accent5">
                  <a:lumMod val="50000"/>
                </a:schemeClr>
              </a:solidFill>
              <a:latin typeface="Arial" panose="020B0604020202020204" pitchFamily="34" charset="0"/>
              <a:cs typeface="Arial" panose="020B0604020202020204" pitchFamily="34" charset="0"/>
            </a:endParaRPr>
          </a:p>
        </p:txBody>
      </p:sp>
      <p:sp>
        <p:nvSpPr>
          <p:cNvPr id="7" name="Text Placeholder 7"/>
          <p:cNvSpPr>
            <a:spLocks noGrp="1"/>
          </p:cNvSpPr>
          <p:nvPr>
            <p:ph type="subTitle" idx="1"/>
          </p:nvPr>
        </p:nvSpPr>
        <p:spPr/>
        <p:txBody>
          <a:bodyPr/>
          <a:lstStyle/>
          <a:p>
            <a:pPr algn="ctr"/>
            <a:r>
              <a:rPr lang="en-US" b="1" dirty="0" smtClean="0">
                <a:solidFill>
                  <a:srgbClr val="7030A0"/>
                </a:solidFill>
                <a:latin typeface="Century Gothic" panose="020B0502020202020204" pitchFamily="34" charset="0"/>
                <a:cs typeface="Arial" panose="020B0604020202020204" pitchFamily="34" charset="0"/>
              </a:rPr>
              <a:t> </a:t>
            </a:r>
            <a:r>
              <a:rPr lang="en-US" b="1" dirty="0">
                <a:solidFill>
                  <a:srgbClr val="7030A0"/>
                </a:solidFill>
                <a:latin typeface="Century Gothic" panose="020B0502020202020204" pitchFamily="34" charset="0"/>
                <a:cs typeface="Arial" panose="020B0604020202020204" pitchFamily="34" charset="0"/>
              </a:rPr>
              <a:t>Carolyn Harkness </a:t>
            </a:r>
            <a:r>
              <a:rPr lang="en-US" b="1" dirty="0" smtClean="0">
                <a:solidFill>
                  <a:srgbClr val="7030A0"/>
                </a:solidFill>
                <a:latin typeface="Century Gothic" panose="020B0502020202020204" pitchFamily="34" charset="0"/>
                <a:cs typeface="Arial" panose="020B0604020202020204" pitchFamily="34" charset="0"/>
              </a:rPr>
              <a:t>Jane </a:t>
            </a:r>
            <a:r>
              <a:rPr lang="en-US" b="1" dirty="0">
                <a:solidFill>
                  <a:srgbClr val="7030A0"/>
                </a:solidFill>
                <a:latin typeface="Century Gothic" panose="020B0502020202020204" pitchFamily="34" charset="0"/>
                <a:cs typeface="Arial" panose="020B0604020202020204" pitchFamily="34" charset="0"/>
              </a:rPr>
              <a:t>W</a:t>
            </a:r>
            <a:r>
              <a:rPr lang="en-US" b="1" dirty="0" smtClean="0">
                <a:solidFill>
                  <a:srgbClr val="7030A0"/>
                </a:solidFill>
                <a:latin typeface="Century Gothic" panose="020B0502020202020204" pitchFamily="34" charset="0"/>
                <a:cs typeface="Arial" panose="020B0604020202020204" pitchFamily="34" charset="0"/>
              </a:rPr>
              <a:t>oodward</a:t>
            </a:r>
            <a:endParaRPr lang="en-US" b="1" dirty="0">
              <a:solidFill>
                <a:srgbClr val="7030A0"/>
              </a:solidFill>
              <a:latin typeface="Century Gothic" panose="020B0502020202020204" pitchFamily="34" charset="0"/>
              <a:cs typeface="Arial" panose="020B0604020202020204" pitchFamily="34" charset="0"/>
            </a:endParaRPr>
          </a:p>
          <a:p>
            <a:pPr algn="ctr"/>
            <a:r>
              <a:rPr lang="en-US" b="1" dirty="0" smtClean="0">
                <a:solidFill>
                  <a:srgbClr val="7030A0"/>
                </a:solidFill>
                <a:latin typeface="Century Gothic" panose="020B0502020202020204" pitchFamily="34" charset="0"/>
                <a:cs typeface="Arial" panose="020B0604020202020204" pitchFamily="34" charset="0"/>
              </a:rPr>
              <a:t>7</a:t>
            </a:r>
            <a:r>
              <a:rPr lang="en-US" b="1" baseline="30000" dirty="0" smtClean="0">
                <a:solidFill>
                  <a:srgbClr val="7030A0"/>
                </a:solidFill>
                <a:latin typeface="Century Gothic" panose="020B0502020202020204" pitchFamily="34" charset="0"/>
                <a:cs typeface="Arial" panose="020B0604020202020204" pitchFamily="34" charset="0"/>
              </a:rPr>
              <a:t>th</a:t>
            </a:r>
            <a:r>
              <a:rPr lang="en-US" b="1" dirty="0" smtClean="0">
                <a:solidFill>
                  <a:srgbClr val="7030A0"/>
                </a:solidFill>
                <a:latin typeface="Century Gothic" panose="020B0502020202020204" pitchFamily="34" charset="0"/>
                <a:cs typeface="Arial" panose="020B0604020202020204" pitchFamily="34" charset="0"/>
              </a:rPr>
              <a:t> May 2021 </a:t>
            </a:r>
            <a:endParaRPr lang="en-US" b="1" dirty="0">
              <a:solidFill>
                <a:srgbClr val="7030A0"/>
              </a:solidFill>
              <a:latin typeface="Century Gothic" panose="020B0502020202020204" pitchFamily="34" charset="0"/>
              <a:cs typeface="Arial" panose="020B0604020202020204" pitchFamily="34" charset="0"/>
            </a:endParaRPr>
          </a:p>
          <a:p>
            <a:endParaRPr lang="en-GB" dirty="0"/>
          </a:p>
        </p:txBody>
      </p:sp>
      <p:pic>
        <p:nvPicPr>
          <p:cNvPr id="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1070" y="5257800"/>
            <a:ext cx="1599912" cy="138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348768"/>
            <a:ext cx="1298917" cy="1298917"/>
          </a:xfrm>
          <a:prstGeom prst="rect">
            <a:avLst/>
          </a:prstGeom>
        </p:spPr>
      </p:pic>
    </p:spTree>
    <p:extLst>
      <p:ext uri="{BB962C8B-B14F-4D97-AF65-F5344CB8AC3E}">
        <p14:creationId xmlns:p14="http://schemas.microsoft.com/office/powerpoint/2010/main" val="65034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7030A0"/>
                </a:solidFill>
              </a:rPr>
              <a:t>Right person, right job…</a:t>
            </a:r>
            <a:endParaRPr lang="en-GB"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fontAlgn="base"/>
            <a:r>
              <a:rPr lang="en-GB" dirty="0">
                <a:solidFill>
                  <a:srgbClr val="7030A0"/>
                </a:solidFill>
              </a:rPr>
              <a:t>Multi-agency working can be stressful and demanding. Other agencies tend to be much more robust in providing proper professional supervision than schools have traditionally been.</a:t>
            </a:r>
          </a:p>
          <a:p>
            <a:pPr fontAlgn="base"/>
            <a:r>
              <a:rPr lang="en-GB" dirty="0">
                <a:solidFill>
                  <a:srgbClr val="7030A0"/>
                </a:solidFill>
              </a:rPr>
              <a:t>It is important that there are procedures in place to look after those who are involved in this kind of work. Your school leaders should consider the following questions:</a:t>
            </a:r>
          </a:p>
          <a:p>
            <a:pPr lvl="1" fontAlgn="base"/>
            <a:r>
              <a:rPr lang="en-GB" dirty="0">
                <a:solidFill>
                  <a:srgbClr val="7030A0"/>
                </a:solidFill>
              </a:rPr>
              <a:t>Do those carrying out this work need more formal support and advice from colleagues?</a:t>
            </a:r>
          </a:p>
          <a:p>
            <a:pPr lvl="1" fontAlgn="base"/>
            <a:r>
              <a:rPr lang="en-GB" dirty="0">
                <a:solidFill>
                  <a:srgbClr val="7030A0"/>
                </a:solidFill>
              </a:rPr>
              <a:t>How does someone who is newly-appointed to a pastoral role gain the knowledge and confidence that they need?</a:t>
            </a:r>
          </a:p>
          <a:p>
            <a:pPr lvl="1" fontAlgn="base"/>
            <a:r>
              <a:rPr lang="en-GB" dirty="0">
                <a:solidFill>
                  <a:srgbClr val="7030A0"/>
                </a:solidFill>
              </a:rPr>
              <a:t>Do you know exactly what other local professionals do and what they can offer to help you?</a:t>
            </a:r>
          </a:p>
          <a:p>
            <a:pPr lvl="1" fontAlgn="base"/>
            <a:r>
              <a:rPr lang="en-GB" dirty="0">
                <a:solidFill>
                  <a:srgbClr val="7030A0"/>
                </a:solidFill>
              </a:rPr>
              <a:t>Multi-agency working is an important part of the attendance officer’s role. It is vital that those on the frontline are equipped to carry it out effectively.</a:t>
            </a:r>
          </a:p>
          <a:p>
            <a:endParaRPr lang="en-GB"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860922" y="5683348"/>
            <a:ext cx="1110059" cy="96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845826"/>
            <a:ext cx="801859" cy="801859"/>
          </a:xfrm>
          <a:prstGeom prst="rect">
            <a:avLst/>
          </a:prstGeom>
        </p:spPr>
      </p:pic>
    </p:spTree>
    <p:extLst>
      <p:ext uri="{BB962C8B-B14F-4D97-AF65-F5344CB8AC3E}">
        <p14:creationId xmlns:p14="http://schemas.microsoft.com/office/powerpoint/2010/main" val="2965614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7"/>
            <a:ext cx="10515600" cy="661817"/>
          </a:xfrm>
        </p:spPr>
        <p:txBody>
          <a:bodyPr>
            <a:normAutofit fontScale="90000"/>
          </a:bodyPr>
          <a:lstStyle/>
          <a:p>
            <a:pPr algn="ctr"/>
            <a:r>
              <a:rPr lang="en-GB" dirty="0" smtClean="0">
                <a:solidFill>
                  <a:srgbClr val="7030A0"/>
                </a:solidFill>
              </a:rPr>
              <a:t>Escalation</a:t>
            </a:r>
            <a:endParaRPr lang="en-GB" dirty="0">
              <a:solidFill>
                <a:srgbClr val="7030A0"/>
              </a:solidFill>
            </a:endParaRPr>
          </a:p>
        </p:txBody>
      </p:sp>
      <p:pic>
        <p:nvPicPr>
          <p:cNvPr id="6" name="Content Placeholder 5"/>
          <p:cNvPicPr>
            <a:picLocks noGrp="1" noChangeAspect="1"/>
          </p:cNvPicPr>
          <p:nvPr>
            <p:ph idx="1"/>
          </p:nvPr>
        </p:nvPicPr>
        <p:blipFill>
          <a:blip r:embed="rId2"/>
          <a:stretch>
            <a:fillRect/>
          </a:stretch>
        </p:blipFill>
        <p:spPr>
          <a:xfrm>
            <a:off x="1955409" y="593560"/>
            <a:ext cx="8905513" cy="6105508"/>
          </a:xfrm>
          <a:prstGeom prst="rect">
            <a:avLst/>
          </a:prstGeom>
        </p:spPr>
      </p:pic>
      <p:pic>
        <p:nvPicPr>
          <p:cNvPr id="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60922" y="5683348"/>
            <a:ext cx="1110059" cy="96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083" y="5845826"/>
            <a:ext cx="801859" cy="801859"/>
          </a:xfrm>
          <a:prstGeom prst="rect">
            <a:avLst/>
          </a:prstGeom>
        </p:spPr>
      </p:pic>
    </p:spTree>
    <p:extLst>
      <p:ext uri="{BB962C8B-B14F-4D97-AF65-F5344CB8AC3E}">
        <p14:creationId xmlns:p14="http://schemas.microsoft.com/office/powerpoint/2010/main" val="169937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Role of EWO in supporting your school</a:t>
            </a:r>
            <a:endParaRPr lang="en-GB" dirty="0">
              <a:solidFill>
                <a:srgbClr val="7030A0"/>
              </a:solidFill>
            </a:endParaRPr>
          </a:p>
        </p:txBody>
      </p:sp>
      <p:sp>
        <p:nvSpPr>
          <p:cNvPr id="3" name="Content Placeholder 2"/>
          <p:cNvSpPr>
            <a:spLocks noGrp="1"/>
          </p:cNvSpPr>
          <p:nvPr>
            <p:ph idx="1"/>
          </p:nvPr>
        </p:nvSpPr>
        <p:spPr>
          <a:xfrm>
            <a:off x="1054100" y="1773066"/>
            <a:ext cx="10515600" cy="4351338"/>
          </a:xfrm>
        </p:spPr>
        <p:txBody>
          <a:bodyPr>
            <a:normAutofit lnSpcReduction="10000"/>
          </a:bodyPr>
          <a:lstStyle/>
          <a:p>
            <a:r>
              <a:rPr lang="en-GB" dirty="0" smtClean="0">
                <a:solidFill>
                  <a:srgbClr val="7030A0"/>
                </a:solidFill>
              </a:rPr>
              <a:t>At the start of each school year, school and allocated EWO will agree strategies to improve attendance and reduce PA.</a:t>
            </a:r>
          </a:p>
          <a:p>
            <a:r>
              <a:rPr lang="en-GB" dirty="0" smtClean="0">
                <a:solidFill>
                  <a:srgbClr val="7030A0"/>
                </a:solidFill>
              </a:rPr>
              <a:t>See Attendance management plan –AMP</a:t>
            </a:r>
          </a:p>
          <a:p>
            <a:r>
              <a:rPr lang="en-GB" dirty="0" smtClean="0">
                <a:solidFill>
                  <a:srgbClr val="7030A0"/>
                </a:solidFill>
              </a:rPr>
              <a:t>The EWS will consider endorsement through the courts in every case where a pupil’s unauthorised absence rate reaches or exceeds 10% (or earlier depending on circumstances).</a:t>
            </a:r>
          </a:p>
          <a:p>
            <a:r>
              <a:rPr lang="en-GB" dirty="0" smtClean="0">
                <a:solidFill>
                  <a:srgbClr val="7030A0"/>
                </a:solidFill>
              </a:rPr>
              <a:t>The EWS will also enforce attendance of any pupils who attend school but reside outside the Authority.</a:t>
            </a:r>
          </a:p>
          <a:p>
            <a:r>
              <a:rPr lang="en-GB" dirty="0" smtClean="0">
                <a:solidFill>
                  <a:srgbClr val="7030A0"/>
                </a:solidFill>
              </a:rPr>
              <a:t>Penalty notice warning periods should only be used for pupils with attendance of 92% and above.</a:t>
            </a:r>
            <a:endParaRPr lang="en-GB"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71070" y="5410200"/>
            <a:ext cx="1599912" cy="1237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1609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latin typeface="+mn-lt"/>
              </a:rPr>
              <a:t>Visit by visit…..actions of school and EWO</a:t>
            </a:r>
            <a:endParaRPr lang="en-GB" dirty="0">
              <a:solidFill>
                <a:srgbClr val="7030A0"/>
              </a:solidFill>
              <a:latin typeface="+mn-lt"/>
            </a:endParaRPr>
          </a:p>
        </p:txBody>
      </p:sp>
      <p:sp>
        <p:nvSpPr>
          <p:cNvPr id="3" name="Content Placeholder 2"/>
          <p:cNvSpPr>
            <a:spLocks noGrp="1"/>
          </p:cNvSpPr>
          <p:nvPr>
            <p:ph idx="1"/>
          </p:nvPr>
        </p:nvSpPr>
        <p:spPr/>
        <p:txBody>
          <a:bodyPr/>
          <a:lstStyle/>
          <a:p>
            <a:r>
              <a:rPr lang="en-GB" dirty="0" smtClean="0"/>
              <a:t>Yearly</a:t>
            </a:r>
          </a:p>
          <a:p>
            <a:r>
              <a:rPr lang="en-GB" dirty="0" smtClean="0"/>
              <a:t>Termly</a:t>
            </a:r>
          </a:p>
          <a:p>
            <a:r>
              <a:rPr lang="en-GB" dirty="0" smtClean="0"/>
              <a:t>Half termly</a:t>
            </a:r>
          </a:p>
          <a:p>
            <a:r>
              <a:rPr lang="en-GB" dirty="0" smtClean="0"/>
              <a:t>Weekly</a:t>
            </a:r>
          </a:p>
          <a:p>
            <a:r>
              <a:rPr lang="en-GB" dirty="0" smtClean="0"/>
              <a:t>Check lists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680700" y="5676900"/>
            <a:ext cx="16002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3206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Let’s look at some SIMS printouts…..</a:t>
            </a:r>
            <a:endParaRPr lang="en-GB" dirty="0">
              <a:solidFill>
                <a:srgbClr val="7030A0"/>
              </a:solidFill>
            </a:endParaRPr>
          </a:p>
        </p:txBody>
      </p:sp>
      <p:sp>
        <p:nvSpPr>
          <p:cNvPr id="3" name="Content Placeholder 2"/>
          <p:cNvSpPr>
            <a:spLocks noGrp="1"/>
          </p:cNvSpPr>
          <p:nvPr>
            <p:ph idx="1"/>
          </p:nvPr>
        </p:nvSpPr>
        <p:spPr/>
        <p:txBody>
          <a:bodyPr/>
          <a:lstStyle/>
          <a:p>
            <a:r>
              <a:rPr lang="en-GB" dirty="0" smtClean="0"/>
              <a:t>Child Z- what observations can you make? Actions?</a:t>
            </a:r>
          </a:p>
          <a:p>
            <a:r>
              <a:rPr lang="en-GB" dirty="0" smtClean="0"/>
              <a:t>Child X- </a:t>
            </a:r>
          </a:p>
          <a:p>
            <a:r>
              <a:rPr lang="en-GB" dirty="0" smtClean="0"/>
              <a:t>Child W- What could school have done? EWO?</a:t>
            </a:r>
          </a:p>
          <a:p>
            <a:r>
              <a:rPr lang="en-GB" dirty="0" smtClean="0"/>
              <a:t>Child V-possible causes of this attendance pattern.</a:t>
            </a:r>
          </a:p>
          <a:p>
            <a:r>
              <a:rPr lang="en-GB" dirty="0" smtClean="0"/>
              <a:t>Child Y-what would you do?</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668000" y="5559082"/>
            <a:ext cx="1524000" cy="1298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088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latin typeface="Calibri" panose="020F0502020204030204" pitchFamily="34" charset="0"/>
              </a:rPr>
              <a:t>Actions to be completed by next session</a:t>
            </a:r>
            <a:endParaRPr lang="en-GB" dirty="0">
              <a:latin typeface="Calibri" panose="020F0502020204030204" pitchFamily="34" charset="0"/>
            </a:endParaRPr>
          </a:p>
        </p:txBody>
      </p:sp>
      <p:sp>
        <p:nvSpPr>
          <p:cNvPr id="3" name="Content Placeholder 2"/>
          <p:cNvSpPr>
            <a:spLocks noGrp="1"/>
          </p:cNvSpPr>
          <p:nvPr>
            <p:ph idx="1"/>
          </p:nvPr>
        </p:nvSpPr>
        <p:spPr/>
        <p:txBody>
          <a:bodyPr/>
          <a:lstStyle/>
          <a:p>
            <a:r>
              <a:rPr lang="en-GB" dirty="0" smtClean="0">
                <a:solidFill>
                  <a:srgbClr val="7030A0"/>
                </a:solidFill>
                <a:latin typeface="Calibri" panose="020F0502020204030204" pitchFamily="34" charset="0"/>
              </a:rPr>
              <a:t>Have a planning session with your </a:t>
            </a:r>
            <a:r>
              <a:rPr lang="en-GB" dirty="0" smtClean="0">
                <a:solidFill>
                  <a:srgbClr val="7030A0"/>
                </a:solidFill>
                <a:latin typeface="Calibri" panose="020F0502020204030204" pitchFamily="34" charset="0"/>
              </a:rPr>
              <a:t>EWO. Look at EWO impact sheet.</a:t>
            </a:r>
            <a:endParaRPr lang="en-GB" dirty="0" smtClean="0">
              <a:solidFill>
                <a:srgbClr val="7030A0"/>
              </a:solidFill>
              <a:latin typeface="Calibri" panose="020F0502020204030204" pitchFamily="34" charset="0"/>
            </a:endParaRPr>
          </a:p>
          <a:p>
            <a:r>
              <a:rPr lang="en-GB" dirty="0" smtClean="0">
                <a:solidFill>
                  <a:srgbClr val="7030A0"/>
                </a:solidFill>
                <a:latin typeface="Calibri" panose="020F0502020204030204" pitchFamily="34" charset="0"/>
              </a:rPr>
              <a:t>Action all PA </a:t>
            </a:r>
            <a:r>
              <a:rPr lang="en-GB" dirty="0" smtClean="0">
                <a:solidFill>
                  <a:srgbClr val="7030A0"/>
                </a:solidFill>
                <a:latin typeface="Calibri" panose="020F0502020204030204" pitchFamily="34" charset="0"/>
              </a:rPr>
              <a:t>children. Look again. BE PROACTIVE!</a:t>
            </a:r>
            <a:endParaRPr lang="en-GB" dirty="0" smtClean="0">
              <a:solidFill>
                <a:srgbClr val="7030A0"/>
              </a:solidFill>
              <a:latin typeface="Calibri" panose="020F0502020204030204" pitchFamily="34" charset="0"/>
            </a:endParaRPr>
          </a:p>
          <a:p>
            <a:r>
              <a:rPr lang="en-GB" dirty="0" smtClean="0">
                <a:solidFill>
                  <a:srgbClr val="7030A0"/>
                </a:solidFill>
                <a:latin typeface="Calibri" panose="020F0502020204030204" pitchFamily="34" charset="0"/>
              </a:rPr>
              <a:t>Refresh, revisit and improve your process with your EWO</a:t>
            </a:r>
          </a:p>
          <a:p>
            <a:r>
              <a:rPr lang="en-GB" dirty="0" smtClean="0">
                <a:solidFill>
                  <a:srgbClr val="7030A0"/>
                </a:solidFill>
                <a:latin typeface="Calibri" panose="020F0502020204030204" pitchFamily="34" charset="0"/>
              </a:rPr>
              <a:t>Complete a “destination report” with your EWO to check actions.</a:t>
            </a:r>
          </a:p>
          <a:p>
            <a:r>
              <a:rPr lang="en-GB" dirty="0" smtClean="0">
                <a:solidFill>
                  <a:srgbClr val="7030A0"/>
                </a:solidFill>
                <a:latin typeface="Calibri" panose="020F0502020204030204" pitchFamily="34" charset="0"/>
              </a:rPr>
              <a:t>Share any data templates with Jane and I so that we can share widely.</a:t>
            </a:r>
          </a:p>
          <a:p>
            <a:r>
              <a:rPr lang="en-GB" dirty="0" smtClean="0">
                <a:solidFill>
                  <a:srgbClr val="7030A0"/>
                </a:solidFill>
                <a:latin typeface="Calibri" panose="020F0502020204030204" pitchFamily="34" charset="0"/>
              </a:rPr>
              <a:t>Refresh, revisit and change any processes which are not showing impact.</a:t>
            </a:r>
          </a:p>
          <a:p>
            <a:pPr marL="0" indent="0">
              <a:buNone/>
            </a:pPr>
            <a:endParaRPr lang="en-GB" dirty="0" smtClean="0">
              <a:solidFill>
                <a:srgbClr val="7030A0"/>
              </a:solidFill>
              <a:latin typeface="Calibri" panose="020F0502020204030204" pitchFamily="34" charset="0"/>
            </a:endParaRPr>
          </a:p>
          <a:p>
            <a:endParaRPr lang="en-GB"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91800" y="5559082"/>
            <a:ext cx="1600200" cy="1298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2352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7030A0"/>
                </a:solidFill>
              </a:rPr>
              <a:t>Your thoughts….</a:t>
            </a:r>
            <a:endParaRPr lang="en-GB" dirty="0"/>
          </a:p>
        </p:txBody>
      </p:sp>
      <p:sp>
        <p:nvSpPr>
          <p:cNvPr id="3" name="Content Placeholder 2"/>
          <p:cNvSpPr>
            <a:spLocks noGrp="1"/>
          </p:cNvSpPr>
          <p:nvPr>
            <p:ph idx="1"/>
          </p:nvPr>
        </p:nvSpPr>
        <p:spPr/>
        <p:txBody>
          <a:bodyPr/>
          <a:lstStyle/>
          <a:p>
            <a:r>
              <a:rPr lang="en-GB" dirty="0" smtClean="0">
                <a:solidFill>
                  <a:srgbClr val="7030A0"/>
                </a:solidFill>
              </a:rPr>
              <a:t>Any concerns….</a:t>
            </a:r>
          </a:p>
          <a:p>
            <a:r>
              <a:rPr lang="en-GB" dirty="0" smtClean="0">
                <a:solidFill>
                  <a:srgbClr val="7030A0"/>
                </a:solidFill>
              </a:rPr>
              <a:t>Actions to take to other external agencies?</a:t>
            </a:r>
            <a:endParaRPr lang="en-GB"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629900" y="5559082"/>
            <a:ext cx="1562100" cy="1298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9221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C8287-CA65-4E9F-9011-AF36CE39269B}"/>
              </a:ext>
            </a:extLst>
          </p:cNvPr>
          <p:cNvSpPr>
            <a:spLocks noGrp="1"/>
          </p:cNvSpPr>
          <p:nvPr>
            <p:ph type="title"/>
          </p:nvPr>
        </p:nvSpPr>
        <p:spPr>
          <a:xfrm>
            <a:off x="838200" y="365126"/>
            <a:ext cx="10515600" cy="959822"/>
          </a:xfrm>
        </p:spPr>
        <p:txBody>
          <a:bodyPr>
            <a:noAutofit/>
          </a:bodyPr>
          <a:lstStyle/>
          <a:p>
            <a:pPr algn="ctr"/>
            <a:endParaRPr lang="en-GB" sz="4000" b="1" dirty="0">
              <a:solidFill>
                <a:srgbClr val="7030A0"/>
              </a:solidFill>
              <a:latin typeface="Century Gothic" panose="020B0502020202020204" pitchFamily="34" charset="0"/>
            </a:endParaRPr>
          </a:p>
        </p:txBody>
      </p:sp>
      <p:sp>
        <p:nvSpPr>
          <p:cNvPr id="3" name="Content Placeholder 2"/>
          <p:cNvSpPr>
            <a:spLocks noGrp="1"/>
          </p:cNvSpPr>
          <p:nvPr>
            <p:ph idx="1"/>
          </p:nvPr>
        </p:nvSpPr>
        <p:spPr>
          <a:xfrm>
            <a:off x="838200" y="1567543"/>
            <a:ext cx="10515600" cy="3890722"/>
          </a:xfrm>
        </p:spPr>
        <p:txBody>
          <a:bodyPr>
            <a:normAutofit fontScale="92500" lnSpcReduction="20000"/>
          </a:bodyPr>
          <a:lstStyle/>
          <a:p>
            <a:pPr marL="0" indent="0">
              <a:buNone/>
            </a:pPr>
            <a:r>
              <a:rPr lang="en-GB" sz="3200" b="1" dirty="0" smtClean="0">
                <a:solidFill>
                  <a:srgbClr val="7030A0"/>
                </a:solidFill>
                <a:latin typeface="Century Gothic" panose="020B0502020202020204" pitchFamily="34" charset="0"/>
                <a:cs typeface="Arial" panose="020B0604020202020204" pitchFamily="34" charset="0"/>
              </a:rPr>
              <a:t>Contact Details</a:t>
            </a:r>
          </a:p>
          <a:p>
            <a:pPr marL="0" indent="0">
              <a:buNone/>
            </a:pPr>
            <a:endParaRPr lang="en-GB" sz="3200" b="1" dirty="0" smtClean="0">
              <a:solidFill>
                <a:srgbClr val="7030A0"/>
              </a:solidFill>
              <a:latin typeface="Century Gothic" panose="020B0502020202020204" pitchFamily="34" charset="0"/>
              <a:cs typeface="Arial" panose="020B0604020202020204" pitchFamily="34" charset="0"/>
            </a:endParaRPr>
          </a:p>
          <a:p>
            <a:pPr marL="0" indent="0">
              <a:buNone/>
            </a:pPr>
            <a:r>
              <a:rPr lang="en-GB" sz="3200" b="1" dirty="0" smtClean="0">
                <a:solidFill>
                  <a:srgbClr val="7030A0"/>
                </a:solidFill>
                <a:latin typeface="Century Gothic" panose="020B0502020202020204" pitchFamily="34" charset="0"/>
                <a:cs typeface="Arial" panose="020B0604020202020204" pitchFamily="34" charset="0"/>
              </a:rPr>
              <a:t>Jane Woodward LCSP</a:t>
            </a:r>
          </a:p>
          <a:p>
            <a:pPr marL="0" indent="0">
              <a:buNone/>
            </a:pPr>
            <a:r>
              <a:rPr lang="en-GB" sz="3200" b="1" dirty="0" smtClean="0">
                <a:solidFill>
                  <a:srgbClr val="7030A0"/>
                </a:solidFill>
                <a:latin typeface="Century Gothic" panose="020B0502020202020204" pitchFamily="34" charset="0"/>
                <a:cs typeface="Arial" panose="020B0604020202020204" pitchFamily="34" charset="0"/>
              </a:rPr>
              <a:t> </a:t>
            </a:r>
            <a:r>
              <a:rPr lang="en-GB" sz="3200" b="1" dirty="0" smtClean="0">
                <a:solidFill>
                  <a:srgbClr val="7030A0"/>
                </a:solidFill>
                <a:latin typeface="Century Gothic" panose="020B0502020202020204" pitchFamily="34" charset="0"/>
                <a:cs typeface="Arial" panose="020B0604020202020204" pitchFamily="34" charset="0"/>
                <a:hlinkClick r:id="rId2"/>
              </a:rPr>
              <a:t>jane.woodward@liverpool.gov.uk</a:t>
            </a:r>
            <a:endParaRPr lang="en-GB" sz="3200" b="1" dirty="0" smtClean="0">
              <a:solidFill>
                <a:srgbClr val="7030A0"/>
              </a:solidFill>
              <a:latin typeface="Century Gothic" panose="020B0502020202020204" pitchFamily="34" charset="0"/>
              <a:cs typeface="Arial" panose="020B0604020202020204" pitchFamily="34" charset="0"/>
            </a:endParaRPr>
          </a:p>
          <a:p>
            <a:pPr marL="0" indent="0">
              <a:buNone/>
            </a:pPr>
            <a:r>
              <a:rPr lang="en-GB" sz="3200" b="1" dirty="0" smtClean="0">
                <a:solidFill>
                  <a:srgbClr val="7030A0"/>
                </a:solidFill>
                <a:latin typeface="Century Gothic" panose="020B0502020202020204" pitchFamily="34" charset="0"/>
                <a:cs typeface="Arial" panose="020B0604020202020204" pitchFamily="34" charset="0"/>
              </a:rPr>
              <a:t> </a:t>
            </a:r>
            <a:r>
              <a:rPr lang="en-GB" sz="3200" b="1" dirty="0" err="1" smtClean="0">
                <a:solidFill>
                  <a:srgbClr val="7030A0"/>
                </a:solidFill>
                <a:latin typeface="Century Gothic" panose="020B0502020202020204" pitchFamily="34" charset="0"/>
                <a:cs typeface="Arial" panose="020B0604020202020204" pitchFamily="34" charset="0"/>
              </a:rPr>
              <a:t>tel</a:t>
            </a:r>
            <a:r>
              <a:rPr lang="en-GB" sz="3200" b="1" dirty="0" smtClean="0">
                <a:solidFill>
                  <a:srgbClr val="7030A0"/>
                </a:solidFill>
                <a:latin typeface="Century Gothic" panose="020B0502020202020204" pitchFamily="34" charset="0"/>
                <a:cs typeface="Arial" panose="020B0604020202020204" pitchFamily="34" charset="0"/>
              </a:rPr>
              <a:t>:</a:t>
            </a:r>
            <a:endParaRPr lang="en-GB" sz="3200" b="1" dirty="0">
              <a:solidFill>
                <a:srgbClr val="7030A0"/>
              </a:solidFill>
              <a:latin typeface="Century Gothic" panose="020B0502020202020204" pitchFamily="34" charset="0"/>
              <a:cs typeface="Arial" panose="020B0604020202020204" pitchFamily="34" charset="0"/>
            </a:endParaRPr>
          </a:p>
          <a:p>
            <a:pPr marL="68580" indent="0">
              <a:buNone/>
            </a:pPr>
            <a:r>
              <a:rPr lang="en-GB" sz="3200" b="1" dirty="0" smtClean="0">
                <a:solidFill>
                  <a:srgbClr val="7030A0"/>
                </a:solidFill>
                <a:latin typeface="Century Gothic" panose="020B0502020202020204" pitchFamily="34" charset="0"/>
                <a:cs typeface="Arial" panose="020B0604020202020204" pitchFamily="34" charset="0"/>
              </a:rPr>
              <a:t>Carolyn Harkness Deputy head/</a:t>
            </a:r>
            <a:r>
              <a:rPr lang="en-GB" sz="3200" b="1" dirty="0" err="1" smtClean="0">
                <a:solidFill>
                  <a:srgbClr val="7030A0"/>
                </a:solidFill>
                <a:latin typeface="Century Gothic" panose="020B0502020202020204" pitchFamily="34" charset="0"/>
                <a:cs typeface="Arial" panose="020B0604020202020204" pitchFamily="34" charset="0"/>
              </a:rPr>
              <a:t>Sendco</a:t>
            </a:r>
            <a:r>
              <a:rPr lang="en-GB" sz="3200" b="1" dirty="0" smtClean="0">
                <a:solidFill>
                  <a:srgbClr val="7030A0"/>
                </a:solidFill>
                <a:latin typeface="Century Gothic" panose="020B0502020202020204" pitchFamily="34" charset="0"/>
                <a:cs typeface="Arial" panose="020B0604020202020204" pitchFamily="34" charset="0"/>
              </a:rPr>
              <a:t> St </a:t>
            </a:r>
            <a:r>
              <a:rPr lang="en-GB" sz="3200" b="1" dirty="0" err="1" smtClean="0">
                <a:solidFill>
                  <a:srgbClr val="7030A0"/>
                </a:solidFill>
                <a:latin typeface="Century Gothic" panose="020B0502020202020204" pitchFamily="34" charset="0"/>
                <a:cs typeface="Arial" panose="020B0604020202020204" pitchFamily="34" charset="0"/>
              </a:rPr>
              <a:t>Finbar’s</a:t>
            </a:r>
            <a:r>
              <a:rPr lang="en-GB" sz="3200" b="1" dirty="0" smtClean="0">
                <a:solidFill>
                  <a:srgbClr val="7030A0"/>
                </a:solidFill>
                <a:latin typeface="Century Gothic" panose="020B0502020202020204" pitchFamily="34" charset="0"/>
                <a:cs typeface="Arial" panose="020B0604020202020204" pitchFamily="34" charset="0"/>
              </a:rPr>
              <a:t> Primary School. (LLP Fridays)</a:t>
            </a:r>
          </a:p>
          <a:p>
            <a:pPr marL="68580" indent="0">
              <a:buNone/>
            </a:pPr>
            <a:r>
              <a:rPr lang="en-GB" sz="3200" b="1" dirty="0" smtClean="0">
                <a:solidFill>
                  <a:srgbClr val="7030A0"/>
                </a:solidFill>
                <a:latin typeface="Century Gothic" panose="020B0502020202020204" pitchFamily="34" charset="0"/>
                <a:cs typeface="Arial" panose="020B0604020202020204" pitchFamily="34" charset="0"/>
                <a:hlinkClick r:id="rId3"/>
              </a:rPr>
              <a:t>charknessllp@gmail.com</a:t>
            </a:r>
            <a:endParaRPr lang="en-GB" sz="3200" b="1" dirty="0" smtClean="0">
              <a:solidFill>
                <a:srgbClr val="7030A0"/>
              </a:solidFill>
              <a:latin typeface="Century Gothic" panose="020B0502020202020204" pitchFamily="34" charset="0"/>
              <a:cs typeface="Arial" panose="020B0604020202020204" pitchFamily="34" charset="0"/>
            </a:endParaRPr>
          </a:p>
          <a:p>
            <a:pPr marL="68580" indent="0">
              <a:buNone/>
            </a:pPr>
            <a:r>
              <a:rPr lang="en-GB" sz="3200" b="1" dirty="0">
                <a:solidFill>
                  <a:srgbClr val="7030A0"/>
                </a:solidFill>
                <a:latin typeface="Century Gothic" panose="020B0502020202020204" pitchFamily="34" charset="0"/>
                <a:cs typeface="Arial" panose="020B0604020202020204" pitchFamily="34" charset="0"/>
              </a:rPr>
              <a:t> </a:t>
            </a:r>
            <a:r>
              <a:rPr lang="en-GB" sz="3200" b="1" dirty="0" err="1" smtClean="0">
                <a:solidFill>
                  <a:srgbClr val="7030A0"/>
                </a:solidFill>
                <a:latin typeface="Century Gothic" panose="020B0502020202020204" pitchFamily="34" charset="0"/>
                <a:cs typeface="Arial" panose="020B0604020202020204" pitchFamily="34" charset="0"/>
              </a:rPr>
              <a:t>tel</a:t>
            </a:r>
            <a:r>
              <a:rPr lang="en-GB" sz="3200" b="1" dirty="0" smtClean="0">
                <a:solidFill>
                  <a:srgbClr val="7030A0"/>
                </a:solidFill>
                <a:latin typeface="Century Gothic" panose="020B0502020202020204" pitchFamily="34" charset="0"/>
                <a:cs typeface="Arial" panose="020B0604020202020204" pitchFamily="34" charset="0"/>
              </a:rPr>
              <a:t>: 0151 727 3963</a:t>
            </a:r>
          </a:p>
          <a:p>
            <a:pPr marL="68580" indent="0">
              <a:buNone/>
            </a:pPr>
            <a:endParaRPr lang="en-GB" sz="3200" b="1" dirty="0">
              <a:solidFill>
                <a:srgbClr val="7030A0"/>
              </a:solidFill>
              <a:latin typeface="Century Gothic" panose="020B0502020202020204" pitchFamily="34" charset="0"/>
              <a:cs typeface="Arial" panose="020B0604020202020204" pitchFamily="34" charset="0"/>
            </a:endParaRPr>
          </a:p>
          <a:p>
            <a:endParaRPr lang="en-GB" dirty="0"/>
          </a:p>
        </p:txBody>
      </p:sp>
      <p:pic>
        <p:nvPicPr>
          <p:cNvPr id="4" name="Picture 3" descr="C:\Users\Staff\Downloads\LLP Logo Smal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62978" y="5345723"/>
            <a:ext cx="1744394" cy="1097280"/>
          </a:xfrm>
          <a:prstGeom prst="rect">
            <a:avLst/>
          </a:prstGeom>
          <a:noFill/>
          <a:ln>
            <a:noFill/>
          </a:ln>
        </p:spPr>
      </p:pic>
    </p:spTree>
    <p:extLst>
      <p:ext uri="{BB962C8B-B14F-4D97-AF65-F5344CB8AC3E}">
        <p14:creationId xmlns:p14="http://schemas.microsoft.com/office/powerpoint/2010/main" val="1968061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latin typeface="Century Gothic" panose="020B0502020202020204" pitchFamily="34" charset="0"/>
                <a:cs typeface="Arial" panose="020B0604020202020204" pitchFamily="34" charset="0"/>
              </a:rPr>
              <a:t>Diary Dates </a:t>
            </a:r>
            <a:endParaRPr lang="en-GB" dirty="0"/>
          </a:p>
        </p:txBody>
      </p:sp>
      <p:sp>
        <p:nvSpPr>
          <p:cNvPr id="3" name="Content Placeholder 2"/>
          <p:cNvSpPr>
            <a:spLocks noGrp="1"/>
          </p:cNvSpPr>
          <p:nvPr>
            <p:ph idx="1"/>
          </p:nvPr>
        </p:nvSpPr>
        <p:spPr>
          <a:xfrm>
            <a:off x="838200" y="1231901"/>
            <a:ext cx="10515600" cy="4508500"/>
          </a:xfrm>
        </p:spPr>
        <p:txBody>
          <a:bodyPr>
            <a:normAutofit fontScale="85000" lnSpcReduction="10000"/>
          </a:bodyPr>
          <a:lstStyle/>
          <a:p>
            <a:pPr marL="68580" indent="0">
              <a:buNone/>
            </a:pPr>
            <a:r>
              <a:rPr lang="en-GB" dirty="0">
                <a:solidFill>
                  <a:srgbClr val="7030A0"/>
                </a:solidFill>
                <a:latin typeface="Century Gothic" panose="020B0502020202020204" pitchFamily="34" charset="0"/>
                <a:cs typeface="Arial" panose="020B0604020202020204" pitchFamily="34" charset="0"/>
              </a:rPr>
              <a:t>Link Network sessions: </a:t>
            </a:r>
          </a:p>
          <a:p>
            <a:r>
              <a:rPr lang="en-GB" baseline="30000" dirty="0">
                <a:solidFill>
                  <a:srgbClr val="7030A0"/>
                </a:solidFill>
                <a:latin typeface="Century Gothic" panose="020B0502020202020204" pitchFamily="34" charset="0"/>
                <a:cs typeface="Arial" panose="020B0604020202020204" pitchFamily="34" charset="0"/>
              </a:rPr>
              <a:t>23rd</a:t>
            </a:r>
            <a:r>
              <a:rPr lang="en-GB" dirty="0">
                <a:solidFill>
                  <a:srgbClr val="7030A0"/>
                </a:solidFill>
                <a:latin typeface="Century Gothic" panose="020B0502020202020204" pitchFamily="34" charset="0"/>
                <a:cs typeface="Arial" panose="020B0604020202020204" pitchFamily="34" charset="0"/>
              </a:rPr>
              <a:t> April  session 1- Leadership and management</a:t>
            </a:r>
          </a:p>
          <a:p>
            <a:r>
              <a:rPr lang="en-GB" baseline="30000" dirty="0">
                <a:solidFill>
                  <a:srgbClr val="7030A0"/>
                </a:solidFill>
                <a:latin typeface="Century Gothic" panose="020B0502020202020204" pitchFamily="34" charset="0"/>
                <a:cs typeface="Arial" panose="020B0604020202020204" pitchFamily="34" charset="0"/>
              </a:rPr>
              <a:t>7th </a:t>
            </a:r>
            <a:r>
              <a:rPr lang="en-GB" dirty="0">
                <a:solidFill>
                  <a:srgbClr val="7030A0"/>
                </a:solidFill>
                <a:latin typeface="Century Gothic" panose="020B0502020202020204" pitchFamily="34" charset="0"/>
                <a:cs typeface="Arial" panose="020B0604020202020204" pitchFamily="34" charset="0"/>
              </a:rPr>
              <a:t> May  session 2- working with external partners to get best results</a:t>
            </a:r>
          </a:p>
          <a:p>
            <a:r>
              <a:rPr lang="en-GB" dirty="0">
                <a:solidFill>
                  <a:srgbClr val="7030A0"/>
                </a:solidFill>
                <a:latin typeface="Century Gothic" panose="020B0502020202020204" pitchFamily="34" charset="0"/>
                <a:cs typeface="Arial" panose="020B0604020202020204" pitchFamily="34" charset="0"/>
              </a:rPr>
              <a:t>21</a:t>
            </a:r>
            <a:r>
              <a:rPr lang="en-GB" baseline="30000" dirty="0">
                <a:solidFill>
                  <a:srgbClr val="7030A0"/>
                </a:solidFill>
                <a:latin typeface="Century Gothic" panose="020B0502020202020204" pitchFamily="34" charset="0"/>
                <a:cs typeface="Arial" panose="020B0604020202020204" pitchFamily="34" charset="0"/>
              </a:rPr>
              <a:t>st</a:t>
            </a:r>
            <a:r>
              <a:rPr lang="en-GB" dirty="0">
                <a:solidFill>
                  <a:srgbClr val="7030A0"/>
                </a:solidFill>
                <a:latin typeface="Century Gothic" panose="020B0502020202020204" pitchFamily="34" charset="0"/>
                <a:cs typeface="Arial" panose="020B0604020202020204" pitchFamily="34" charset="0"/>
              </a:rPr>
              <a:t> May session 3- Use of data</a:t>
            </a:r>
          </a:p>
          <a:p>
            <a:r>
              <a:rPr lang="en-GB" dirty="0">
                <a:solidFill>
                  <a:srgbClr val="7030A0"/>
                </a:solidFill>
                <a:latin typeface="Century Gothic" panose="020B0502020202020204" pitchFamily="34" charset="0"/>
                <a:cs typeface="Arial" panose="020B0604020202020204" pitchFamily="34" charset="0"/>
              </a:rPr>
              <a:t>18</a:t>
            </a:r>
            <a:r>
              <a:rPr lang="en-GB" baseline="30000" dirty="0">
                <a:solidFill>
                  <a:srgbClr val="7030A0"/>
                </a:solidFill>
                <a:latin typeface="Century Gothic" panose="020B0502020202020204" pitchFamily="34" charset="0"/>
                <a:cs typeface="Arial" panose="020B0604020202020204" pitchFamily="34" charset="0"/>
              </a:rPr>
              <a:t>th</a:t>
            </a:r>
            <a:r>
              <a:rPr lang="en-GB" dirty="0">
                <a:solidFill>
                  <a:srgbClr val="7030A0"/>
                </a:solidFill>
                <a:latin typeface="Century Gothic" panose="020B0502020202020204" pitchFamily="34" charset="0"/>
                <a:cs typeface="Arial" panose="020B0604020202020204" pitchFamily="34" charset="0"/>
              </a:rPr>
              <a:t> June session 4 – sharing good practise</a:t>
            </a:r>
          </a:p>
          <a:p>
            <a:pPr marL="0" indent="0">
              <a:buNone/>
            </a:pPr>
            <a:endParaRPr lang="en-GB" dirty="0">
              <a:solidFill>
                <a:srgbClr val="7030A0"/>
              </a:solidFill>
              <a:latin typeface="Century Gothic" panose="020B0502020202020204" pitchFamily="34" charset="0"/>
              <a:cs typeface="Arial" panose="020B0604020202020204" pitchFamily="34" charset="0"/>
            </a:endParaRPr>
          </a:p>
          <a:p>
            <a:pPr marL="68580" indent="0">
              <a:buNone/>
            </a:pPr>
            <a:r>
              <a:rPr lang="en-GB" dirty="0">
                <a:solidFill>
                  <a:srgbClr val="7030A0"/>
                </a:solidFill>
                <a:latin typeface="Century Gothic" panose="020B0502020202020204" pitchFamily="34" charset="0"/>
                <a:cs typeface="Arial" panose="020B0604020202020204" pitchFamily="34" charset="0"/>
              </a:rPr>
              <a:t>All  sessions run from 10.00- 12.00pm </a:t>
            </a:r>
          </a:p>
          <a:p>
            <a:pPr marL="68580" indent="0">
              <a:buNone/>
            </a:pPr>
            <a:endParaRPr lang="en-GB" dirty="0">
              <a:solidFill>
                <a:srgbClr val="7030A0"/>
              </a:solidFill>
              <a:latin typeface="Century Gothic" panose="020B0502020202020204" pitchFamily="34" charset="0"/>
              <a:cs typeface="Arial" panose="020B0604020202020204" pitchFamily="34" charset="0"/>
            </a:endParaRPr>
          </a:p>
          <a:p>
            <a:r>
              <a:rPr lang="en-GB" dirty="0">
                <a:solidFill>
                  <a:srgbClr val="7030A0"/>
                </a:solidFill>
                <a:latin typeface="Century Gothic" panose="020B0502020202020204" pitchFamily="34" charset="0"/>
                <a:cs typeface="Arial" panose="020B0604020202020204" pitchFamily="34" charset="0"/>
              </a:rPr>
              <a:t>Attendance Quality Mark will be starting again in September 2021</a:t>
            </a:r>
            <a:endParaRPr lang="en-GB" i="1" dirty="0">
              <a:solidFill>
                <a:srgbClr val="7030A0"/>
              </a:solidFill>
              <a:latin typeface="Century Gothic" panose="020B0502020202020204" pitchFamily="34" charset="0"/>
              <a:cs typeface="Arial" panose="020B0604020202020204" pitchFamily="34" charset="0"/>
            </a:endParaRPr>
          </a:p>
          <a:p>
            <a:pPr marL="68580" indent="0">
              <a:buNone/>
            </a:pPr>
            <a:r>
              <a:rPr lang="en-GB" dirty="0">
                <a:solidFill>
                  <a:srgbClr val="7030A0"/>
                </a:solidFill>
                <a:latin typeface="Century Gothic" panose="020B0502020202020204" pitchFamily="34" charset="0"/>
                <a:cs typeface="Arial" panose="020B0604020202020204" pitchFamily="34" charset="0"/>
              </a:rPr>
              <a:t>Celebration Event – date tbc</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92088" y="5559083"/>
            <a:ext cx="1599912" cy="1298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486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rgbClr val="7030A0"/>
                </a:solidFill>
                <a:latin typeface="Calibri" panose="020F0502020204030204" pitchFamily="34" charset="0"/>
              </a:rPr>
              <a:t>Actions </a:t>
            </a:r>
            <a:r>
              <a:rPr lang="en-GB" sz="3600" b="1" dirty="0" smtClean="0">
                <a:solidFill>
                  <a:srgbClr val="7030A0"/>
                </a:solidFill>
                <a:latin typeface="Calibri" panose="020F0502020204030204" pitchFamily="34" charset="0"/>
              </a:rPr>
              <a:t>to have been </a:t>
            </a:r>
            <a:r>
              <a:rPr lang="en-GB" sz="3600" b="1" dirty="0">
                <a:solidFill>
                  <a:srgbClr val="7030A0"/>
                </a:solidFill>
                <a:latin typeface="Calibri" panose="020F0502020204030204" pitchFamily="34" charset="0"/>
              </a:rPr>
              <a:t>completed </a:t>
            </a:r>
            <a:r>
              <a:rPr lang="en-GB" sz="3600" b="1" dirty="0" smtClean="0">
                <a:solidFill>
                  <a:srgbClr val="7030A0"/>
                </a:solidFill>
                <a:latin typeface="Calibri" panose="020F0502020204030204" pitchFamily="34" charset="0"/>
              </a:rPr>
              <a:t>by session 2</a:t>
            </a:r>
            <a:endParaRPr lang="en-GB" sz="3600" dirty="0">
              <a:latin typeface="Calibri" panose="020F0502020204030204" pitchFamily="34" charset="0"/>
            </a:endParaRPr>
          </a:p>
        </p:txBody>
      </p:sp>
      <p:sp>
        <p:nvSpPr>
          <p:cNvPr id="3" name="Content Placeholder 2"/>
          <p:cNvSpPr>
            <a:spLocks noGrp="1"/>
          </p:cNvSpPr>
          <p:nvPr>
            <p:ph idx="1"/>
          </p:nvPr>
        </p:nvSpPr>
        <p:spPr>
          <a:xfrm>
            <a:off x="838200" y="1295401"/>
            <a:ext cx="10515600" cy="4483100"/>
          </a:xfrm>
        </p:spPr>
        <p:txBody>
          <a:bodyPr>
            <a:normAutofit/>
          </a:bodyPr>
          <a:lstStyle/>
          <a:p>
            <a:r>
              <a:rPr lang="en-GB" dirty="0">
                <a:solidFill>
                  <a:srgbClr val="7030A0"/>
                </a:solidFill>
                <a:latin typeface="Calibri" panose="020F0502020204030204" pitchFamily="34" charset="0"/>
              </a:rPr>
              <a:t>Check policies and AMP</a:t>
            </a:r>
          </a:p>
          <a:p>
            <a:r>
              <a:rPr lang="en-GB" dirty="0">
                <a:solidFill>
                  <a:srgbClr val="7030A0"/>
                </a:solidFill>
                <a:latin typeface="Calibri" panose="020F0502020204030204" pitchFamily="34" charset="0"/>
              </a:rPr>
              <a:t>Appoint an attendance Governor/link Governor</a:t>
            </a:r>
          </a:p>
          <a:p>
            <a:r>
              <a:rPr lang="en-GB" dirty="0">
                <a:solidFill>
                  <a:srgbClr val="7030A0"/>
                </a:solidFill>
                <a:latin typeface="Calibri" panose="020F0502020204030204" pitchFamily="34" charset="0"/>
              </a:rPr>
              <a:t>Change, revisit or refresh all roles and responsibilities</a:t>
            </a:r>
          </a:p>
          <a:p>
            <a:r>
              <a:rPr lang="en-GB" dirty="0">
                <a:solidFill>
                  <a:srgbClr val="7030A0"/>
                </a:solidFill>
                <a:latin typeface="Calibri" panose="020F0502020204030204" pitchFamily="34" charset="0"/>
              </a:rPr>
              <a:t>Set up attendance as a standing item at all meetings (Staff meetings, briefings, </a:t>
            </a:r>
            <a:r>
              <a:rPr lang="en-GB" dirty="0" err="1">
                <a:solidFill>
                  <a:srgbClr val="7030A0"/>
                </a:solidFill>
                <a:latin typeface="Calibri" panose="020F0502020204030204" pitchFamily="34" charset="0"/>
              </a:rPr>
              <a:t>Senco</a:t>
            </a:r>
            <a:r>
              <a:rPr lang="en-GB" dirty="0">
                <a:solidFill>
                  <a:srgbClr val="7030A0"/>
                </a:solidFill>
                <a:latin typeface="Calibri" panose="020F0502020204030204" pitchFamily="34" charset="0"/>
              </a:rPr>
              <a:t> meetings, parent meetings)</a:t>
            </a:r>
          </a:p>
          <a:p>
            <a:r>
              <a:rPr lang="en-GB" dirty="0">
                <a:solidFill>
                  <a:srgbClr val="7030A0"/>
                </a:solidFill>
                <a:latin typeface="Calibri" panose="020F0502020204030204" pitchFamily="34" charset="0"/>
              </a:rPr>
              <a:t>Launch an attendance initiative</a:t>
            </a:r>
          </a:p>
          <a:p>
            <a:r>
              <a:rPr lang="en-GB" dirty="0">
                <a:solidFill>
                  <a:srgbClr val="7030A0"/>
                </a:solidFill>
                <a:latin typeface="Calibri" panose="020F0502020204030204" pitchFamily="34" charset="0"/>
              </a:rPr>
              <a:t>Over communicate all of the above to all stakeholders.</a:t>
            </a:r>
          </a:p>
          <a:p>
            <a:r>
              <a:rPr lang="en-GB" dirty="0">
                <a:solidFill>
                  <a:srgbClr val="7030A0"/>
                </a:solidFill>
                <a:latin typeface="Calibri" panose="020F0502020204030204" pitchFamily="34" charset="0"/>
              </a:rPr>
              <a:t>Make attendance visible in your school</a:t>
            </a:r>
            <a:r>
              <a:rPr lang="en-GB" dirty="0" smtClean="0">
                <a:solidFill>
                  <a:srgbClr val="7030A0"/>
                </a:solidFill>
                <a:latin typeface="Calibri" panose="020F0502020204030204" pitchFamily="34" charset="0"/>
              </a:rPr>
              <a:t>.</a:t>
            </a:r>
          </a:p>
          <a:p>
            <a:r>
              <a:rPr lang="en-GB" dirty="0" smtClean="0">
                <a:solidFill>
                  <a:srgbClr val="7030A0"/>
                </a:solidFill>
                <a:latin typeface="Calibri" panose="020F0502020204030204" pitchFamily="34" charset="0"/>
              </a:rPr>
              <a:t>Scripts for staff</a:t>
            </a:r>
            <a:endParaRPr lang="en-GB" dirty="0">
              <a:solidFill>
                <a:srgbClr val="7030A0"/>
              </a:solidFill>
              <a:latin typeface="Calibri" panose="020F0502020204030204" pitchFamily="34" charset="0"/>
            </a:endParaRP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371070" y="5257800"/>
            <a:ext cx="1599912" cy="138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748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7030A0"/>
                </a:solidFill>
              </a:rPr>
              <a:t>Link Network –session 2</a:t>
            </a:r>
            <a:endParaRPr lang="en-GB" dirty="0">
              <a:solidFill>
                <a:srgbClr val="7030A0"/>
              </a:solidFill>
            </a:endParaRPr>
          </a:p>
        </p:txBody>
      </p:sp>
      <p:sp>
        <p:nvSpPr>
          <p:cNvPr id="3" name="Content Placeholder 2"/>
          <p:cNvSpPr>
            <a:spLocks noGrp="1"/>
          </p:cNvSpPr>
          <p:nvPr>
            <p:ph idx="1"/>
          </p:nvPr>
        </p:nvSpPr>
        <p:spPr/>
        <p:txBody>
          <a:bodyPr/>
          <a:lstStyle/>
          <a:p>
            <a:r>
              <a:rPr lang="en-GB" dirty="0" smtClean="0">
                <a:solidFill>
                  <a:srgbClr val="7030A0"/>
                </a:solidFill>
              </a:rPr>
              <a:t>Working with external agencies to improve attendance and reduce PA</a:t>
            </a:r>
          </a:p>
          <a:p>
            <a:r>
              <a:rPr lang="en-GB" dirty="0" smtClean="0">
                <a:solidFill>
                  <a:srgbClr val="7030A0"/>
                </a:solidFill>
              </a:rPr>
              <a:t>DFE Good practise guidance states that:</a:t>
            </a:r>
          </a:p>
          <a:p>
            <a:pPr lvl="1"/>
            <a:r>
              <a:rPr lang="en-GB" dirty="0" smtClean="0">
                <a:solidFill>
                  <a:srgbClr val="7030A0"/>
                </a:solidFill>
              </a:rPr>
              <a:t>The impact of multi agency involvement is being used to inform further improvements for the provision of support for dis-advantaged and SEND pupils.</a:t>
            </a:r>
          </a:p>
          <a:p>
            <a:pPr lvl="1"/>
            <a:r>
              <a:rPr lang="en-GB" dirty="0" smtClean="0">
                <a:solidFill>
                  <a:srgbClr val="7030A0"/>
                </a:solidFill>
              </a:rPr>
              <a:t>Multi agency work is embedded into the culture of the school and is having a significant positive impact on the attendance and outcomes of dis-advantaged and SEND pupils.</a:t>
            </a:r>
          </a:p>
          <a:p>
            <a:pPr lvl="1"/>
            <a:r>
              <a:rPr lang="en-GB" dirty="0" smtClean="0">
                <a:solidFill>
                  <a:srgbClr val="7030A0"/>
                </a:solidFill>
              </a:rPr>
              <a:t>The school and external agencies work closely together to support parents and there is evidence that this work impacts positively on the attendance of pupils.</a:t>
            </a:r>
            <a:endParaRPr lang="en-GB"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559083"/>
            <a:ext cx="1298917" cy="1298917"/>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553844" y="5468115"/>
            <a:ext cx="1599912" cy="138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96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083" y="5739618"/>
            <a:ext cx="908067" cy="908067"/>
          </a:xfrm>
          <a:prstGeom prst="rect">
            <a:avLst/>
          </a:prstGeom>
        </p:spPr>
      </p:pic>
      <p:pic>
        <p:nvPicPr>
          <p:cNvPr id="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18054" y="5646107"/>
            <a:ext cx="1152927" cy="1001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pPr algn="ctr"/>
            <a:r>
              <a:rPr lang="en-GB" dirty="0" smtClean="0">
                <a:solidFill>
                  <a:srgbClr val="7030A0"/>
                </a:solidFill>
              </a:rPr>
              <a:t>Who do you think has a role in school attendance?</a:t>
            </a:r>
            <a:endParaRPr lang="en-GB" dirty="0">
              <a:solidFill>
                <a:srgbClr val="7030A0"/>
              </a:solidFill>
            </a:endParaRPr>
          </a:p>
        </p:txBody>
      </p:sp>
      <p:sp>
        <p:nvSpPr>
          <p:cNvPr id="3" name="Content Placeholder 2"/>
          <p:cNvSpPr>
            <a:spLocks noGrp="1"/>
          </p:cNvSpPr>
          <p:nvPr>
            <p:ph idx="1"/>
          </p:nvPr>
        </p:nvSpPr>
        <p:spPr/>
        <p:txBody>
          <a:bodyPr/>
          <a:lstStyle/>
          <a:p>
            <a:r>
              <a:rPr lang="en-GB" dirty="0">
                <a:solidFill>
                  <a:srgbClr val="7030A0"/>
                </a:solidFill>
              </a:rPr>
              <a:t>School staff can make a real difference to improving attendance but they may need to access people with additional </a:t>
            </a:r>
            <a:r>
              <a:rPr lang="en-GB" dirty="0" smtClean="0">
                <a:solidFill>
                  <a:srgbClr val="7030A0"/>
                </a:solidFill>
              </a:rPr>
              <a:t>skills and authority</a:t>
            </a:r>
          </a:p>
          <a:p>
            <a:r>
              <a:rPr lang="en-GB" dirty="0" smtClean="0">
                <a:solidFill>
                  <a:srgbClr val="7030A0"/>
                </a:solidFill>
              </a:rPr>
              <a:t>All schools need to develop good working relationships with other external partners such as the police, school nurses, social workers, child mental health services, education welfare officers and family support workers. </a:t>
            </a:r>
          </a:p>
          <a:p>
            <a:r>
              <a:rPr lang="en-GB" dirty="0" smtClean="0">
                <a:solidFill>
                  <a:srgbClr val="7030A0"/>
                </a:solidFill>
              </a:rPr>
              <a:t>This is essential for safeguarding, but it is also important that attendance at school is kept as a </a:t>
            </a:r>
            <a:r>
              <a:rPr lang="en-GB" b="1" dirty="0" smtClean="0">
                <a:solidFill>
                  <a:srgbClr val="7030A0"/>
                </a:solidFill>
              </a:rPr>
              <a:t>constant focus</a:t>
            </a:r>
            <a:r>
              <a:rPr lang="en-GB" dirty="0" smtClean="0">
                <a:solidFill>
                  <a:srgbClr val="7030A0"/>
                </a:solidFill>
              </a:rPr>
              <a:t>. It should have a high profile in ‘early help’ and other interventions to which school staff must have access in order to make referrals.</a:t>
            </a:r>
          </a:p>
          <a:p>
            <a:endParaRPr lang="en-GB" dirty="0" smtClean="0">
              <a:solidFill>
                <a:srgbClr val="7030A0"/>
              </a:solidFill>
            </a:endParaRPr>
          </a:p>
          <a:p>
            <a:endParaRPr lang="en-GB" dirty="0">
              <a:solidFill>
                <a:srgbClr val="7030A0"/>
              </a:solidFill>
            </a:endParaRPr>
          </a:p>
        </p:txBody>
      </p:sp>
    </p:spTree>
    <p:extLst>
      <p:ext uri="{BB962C8B-B14F-4D97-AF65-F5344CB8AC3E}">
        <p14:creationId xmlns:p14="http://schemas.microsoft.com/office/powerpoint/2010/main" val="281108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084" y="5809957"/>
            <a:ext cx="837728" cy="837728"/>
          </a:xfrm>
          <a:prstGeom prst="rect">
            <a:avLst/>
          </a:prstGeom>
        </p:spPr>
      </p:pic>
      <p:sp>
        <p:nvSpPr>
          <p:cNvPr id="2" name="Title 1"/>
          <p:cNvSpPr>
            <a:spLocks noGrp="1"/>
          </p:cNvSpPr>
          <p:nvPr>
            <p:ph type="title"/>
          </p:nvPr>
        </p:nvSpPr>
        <p:spPr/>
        <p:txBody>
          <a:bodyPr/>
          <a:lstStyle/>
          <a:p>
            <a:pPr algn="ctr"/>
            <a:r>
              <a:rPr lang="en-GB" dirty="0" smtClean="0">
                <a:solidFill>
                  <a:srgbClr val="7030A0"/>
                </a:solidFill>
              </a:rPr>
              <a:t>D of E update March 2021</a:t>
            </a:r>
            <a:endParaRPr lang="en-GB"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solidFill>
                  <a:srgbClr val="7030A0"/>
                </a:solidFill>
              </a:rPr>
              <a:t>Pupils who are persistently absent</a:t>
            </a:r>
          </a:p>
          <a:p>
            <a:r>
              <a:rPr lang="en-GB" dirty="0" smtClean="0">
                <a:solidFill>
                  <a:srgbClr val="7030A0"/>
                </a:solidFill>
              </a:rPr>
              <a:t>Local authorities may want to coordinate strategies and services to ensure that messages are consistent and that information is shared appropriately.</a:t>
            </a:r>
          </a:p>
          <a:p>
            <a:r>
              <a:rPr lang="en-GB" dirty="0" smtClean="0">
                <a:solidFill>
                  <a:srgbClr val="7030A0"/>
                </a:solidFill>
              </a:rPr>
              <a:t>Virtual school heads should secure appropriate intervention for looked after and previously looked after children who are persistently absent.</a:t>
            </a:r>
          </a:p>
          <a:p>
            <a:r>
              <a:rPr lang="en-GB" dirty="0" smtClean="0">
                <a:solidFill>
                  <a:srgbClr val="7030A0"/>
                </a:solidFill>
              </a:rPr>
              <a:t>Social workers and family support workers should convey expectations for attendance and support children and families to overcome barriers to attendance</a:t>
            </a:r>
          </a:p>
          <a:p>
            <a:r>
              <a:rPr lang="en-GB" dirty="0" smtClean="0">
                <a:solidFill>
                  <a:srgbClr val="7030A0"/>
                </a:solidFill>
              </a:rPr>
              <a:t>To help pupils return to school, school nursing teams can also provide support and advice on:</a:t>
            </a:r>
          </a:p>
          <a:p>
            <a:pPr lvl="1"/>
            <a:r>
              <a:rPr lang="en-GB" dirty="0" smtClean="0">
                <a:solidFill>
                  <a:srgbClr val="7030A0"/>
                </a:solidFill>
              </a:rPr>
              <a:t>attendance routines</a:t>
            </a:r>
          </a:p>
          <a:p>
            <a:pPr lvl="1"/>
            <a:r>
              <a:rPr lang="en-GB" dirty="0" smtClean="0">
                <a:solidFill>
                  <a:srgbClr val="7030A0"/>
                </a:solidFill>
              </a:rPr>
              <a:t>hospital education provision</a:t>
            </a:r>
          </a:p>
          <a:p>
            <a:pPr lvl="1"/>
            <a:r>
              <a:rPr lang="en-GB" dirty="0" smtClean="0">
                <a:solidFill>
                  <a:srgbClr val="7030A0"/>
                </a:solidFill>
              </a:rPr>
              <a:t>home tuition</a:t>
            </a:r>
          </a:p>
          <a:p>
            <a:pPr lvl="1"/>
            <a:r>
              <a:rPr lang="en-GB" dirty="0" smtClean="0">
                <a:solidFill>
                  <a:srgbClr val="7030A0"/>
                </a:solidFill>
              </a:rPr>
              <a:t>medical needs provision</a:t>
            </a:r>
            <a:endParaRPr lang="en-GB" dirty="0">
              <a:solidFill>
                <a:srgbClr val="7030A0"/>
              </a:solidFill>
            </a:endParaRPr>
          </a:p>
        </p:txBody>
      </p:sp>
      <p:pic>
        <p:nvPicPr>
          <p:cNvPr id="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000934" y="5804980"/>
            <a:ext cx="970047" cy="842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4251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071"/>
            <a:ext cx="10515600" cy="1030141"/>
          </a:xfrm>
        </p:spPr>
        <p:txBody>
          <a:bodyPr/>
          <a:lstStyle/>
          <a:p>
            <a:pPr algn="ctr"/>
            <a:r>
              <a:rPr lang="en-GB" dirty="0" smtClean="0">
                <a:solidFill>
                  <a:srgbClr val="7030A0"/>
                </a:solidFill>
              </a:rPr>
              <a:t>Challenges in priorities </a:t>
            </a:r>
            <a:endParaRPr lang="en-GB" dirty="0">
              <a:solidFill>
                <a:srgbClr val="7030A0"/>
              </a:solidFill>
            </a:endParaRPr>
          </a:p>
        </p:txBody>
      </p:sp>
      <p:sp>
        <p:nvSpPr>
          <p:cNvPr id="3" name="Content Placeholder 2"/>
          <p:cNvSpPr>
            <a:spLocks noGrp="1"/>
          </p:cNvSpPr>
          <p:nvPr>
            <p:ph idx="1"/>
          </p:nvPr>
        </p:nvSpPr>
        <p:spPr>
          <a:xfrm>
            <a:off x="838200" y="872197"/>
            <a:ext cx="10515600" cy="5775488"/>
          </a:xfrm>
        </p:spPr>
        <p:txBody>
          <a:bodyPr>
            <a:normAutofit fontScale="70000" lnSpcReduction="20000"/>
          </a:bodyPr>
          <a:lstStyle/>
          <a:p>
            <a:pPr marL="0" indent="0" fontAlgn="base">
              <a:buNone/>
            </a:pPr>
            <a:r>
              <a:rPr lang="en-GB" b="1" i="1" dirty="0">
                <a:solidFill>
                  <a:srgbClr val="7030A0"/>
                </a:solidFill>
              </a:rPr>
              <a:t>Social care</a:t>
            </a:r>
            <a:endParaRPr lang="en-GB" dirty="0">
              <a:solidFill>
                <a:srgbClr val="7030A0"/>
              </a:solidFill>
            </a:endParaRPr>
          </a:p>
          <a:p>
            <a:pPr fontAlgn="base"/>
            <a:r>
              <a:rPr lang="en-GB" dirty="0">
                <a:solidFill>
                  <a:srgbClr val="7030A0"/>
                </a:solidFill>
              </a:rPr>
              <a:t>Social workers primarily deal with issues of child protection and looked-after children. Lack of school attendance is </a:t>
            </a:r>
            <a:r>
              <a:rPr lang="en-GB" dirty="0" smtClean="0">
                <a:solidFill>
                  <a:srgbClr val="7030A0"/>
                </a:solidFill>
              </a:rPr>
              <a:t>now </a:t>
            </a:r>
            <a:r>
              <a:rPr lang="en-GB" dirty="0">
                <a:solidFill>
                  <a:srgbClr val="7030A0"/>
                </a:solidFill>
              </a:rPr>
              <a:t>included in the definition of significant harm</a:t>
            </a:r>
            <a:r>
              <a:rPr lang="en-GB" dirty="0" smtClean="0">
                <a:solidFill>
                  <a:srgbClr val="7030A0"/>
                </a:solidFill>
              </a:rPr>
              <a:t>. (see last session presentation)  </a:t>
            </a:r>
            <a:r>
              <a:rPr lang="en-GB" dirty="0">
                <a:solidFill>
                  <a:srgbClr val="7030A0"/>
                </a:solidFill>
              </a:rPr>
              <a:t>I</a:t>
            </a:r>
            <a:r>
              <a:rPr lang="en-GB" dirty="0" smtClean="0">
                <a:solidFill>
                  <a:srgbClr val="7030A0"/>
                </a:solidFill>
              </a:rPr>
              <a:t>f </a:t>
            </a:r>
            <a:r>
              <a:rPr lang="en-GB" dirty="0">
                <a:solidFill>
                  <a:srgbClr val="7030A0"/>
                </a:solidFill>
              </a:rPr>
              <a:t>you are looking to involve </a:t>
            </a:r>
            <a:r>
              <a:rPr lang="en-GB" dirty="0" smtClean="0">
                <a:solidFill>
                  <a:srgbClr val="7030A0"/>
                </a:solidFill>
              </a:rPr>
              <a:t>social workers </a:t>
            </a:r>
            <a:r>
              <a:rPr lang="en-GB" dirty="0">
                <a:solidFill>
                  <a:srgbClr val="7030A0"/>
                </a:solidFill>
              </a:rPr>
              <a:t>because of non-attendance, you will need to stress the effect that the absence is having on the child’s social and intellectual development as well as on their safety or welfare.</a:t>
            </a:r>
          </a:p>
          <a:p>
            <a:pPr marL="0" indent="0" fontAlgn="base">
              <a:buNone/>
            </a:pPr>
            <a:r>
              <a:rPr lang="en-GB" b="1" i="1" dirty="0">
                <a:solidFill>
                  <a:srgbClr val="7030A0"/>
                </a:solidFill>
              </a:rPr>
              <a:t>Health professionals</a:t>
            </a:r>
            <a:endParaRPr lang="en-GB" dirty="0">
              <a:solidFill>
                <a:srgbClr val="7030A0"/>
              </a:solidFill>
            </a:endParaRPr>
          </a:p>
          <a:p>
            <a:pPr fontAlgn="base"/>
            <a:r>
              <a:rPr lang="en-GB" dirty="0">
                <a:solidFill>
                  <a:srgbClr val="7030A0"/>
                </a:solidFill>
              </a:rPr>
              <a:t>Health professionals, including those dealing with pregnancy and mental health, tend to have a much keener view of confidentiality than schools. Be aware that they may not be willing to share information about their client with school staff.</a:t>
            </a:r>
          </a:p>
          <a:p>
            <a:pPr fontAlgn="base"/>
            <a:r>
              <a:rPr lang="en-GB" dirty="0">
                <a:solidFill>
                  <a:srgbClr val="7030A0"/>
                </a:solidFill>
              </a:rPr>
              <a:t>The client might be the child or the parents and they may seek specific consent from them, even if this results in difficulties with relationships and subsequent absences. There should be a local information-sharing protocol to help with this</a:t>
            </a:r>
            <a:r>
              <a:rPr lang="en-GB" dirty="0" smtClean="0">
                <a:solidFill>
                  <a:srgbClr val="7030A0"/>
                </a:solidFill>
              </a:rPr>
              <a:t>. – this is something which has been raised.</a:t>
            </a:r>
            <a:endParaRPr lang="en-GB" dirty="0">
              <a:solidFill>
                <a:srgbClr val="7030A0"/>
              </a:solidFill>
            </a:endParaRPr>
          </a:p>
          <a:p>
            <a:pPr marL="0" indent="0" fontAlgn="base">
              <a:buNone/>
            </a:pPr>
            <a:r>
              <a:rPr lang="en-GB" b="1" i="1" dirty="0">
                <a:solidFill>
                  <a:srgbClr val="7030A0"/>
                </a:solidFill>
              </a:rPr>
              <a:t>The police</a:t>
            </a:r>
            <a:endParaRPr lang="en-GB" dirty="0">
              <a:solidFill>
                <a:srgbClr val="7030A0"/>
              </a:solidFill>
            </a:endParaRPr>
          </a:p>
          <a:p>
            <a:pPr fontAlgn="base"/>
            <a:r>
              <a:rPr lang="en-GB" dirty="0">
                <a:solidFill>
                  <a:srgbClr val="7030A0"/>
                </a:solidFill>
              </a:rPr>
              <a:t>Only the police have the power to force an entry to someone’s home, based on sufficient concern to conduct a ‘safe and well’ check. If you are seriously worried about a child who has not been seen, they are the best place to go once routine attempts at contact have been unsuccessful.</a:t>
            </a:r>
          </a:p>
          <a:p>
            <a:pPr fontAlgn="base"/>
            <a:r>
              <a:rPr lang="en-GB" dirty="0">
                <a:solidFill>
                  <a:srgbClr val="7030A0"/>
                </a:solidFill>
              </a:rPr>
              <a:t>In the event of an ongoing serious concern for a child’s safety, </a:t>
            </a:r>
            <a:r>
              <a:rPr lang="en-GB" dirty="0" smtClean="0">
                <a:solidFill>
                  <a:srgbClr val="7030A0"/>
                </a:solidFill>
              </a:rPr>
              <a:t>head teachers </a:t>
            </a:r>
            <a:r>
              <a:rPr lang="en-GB" dirty="0">
                <a:solidFill>
                  <a:srgbClr val="7030A0"/>
                </a:solidFill>
              </a:rPr>
              <a:t>will have the right under the Local Safeguarding Children Board procedures to request a child protection conference, but this power must be exercised responsibly.</a:t>
            </a: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000934" y="5804980"/>
            <a:ext cx="970047" cy="842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859894"/>
            <a:ext cx="787791" cy="787791"/>
          </a:xfrm>
          <a:prstGeom prst="rect">
            <a:avLst/>
          </a:prstGeom>
        </p:spPr>
      </p:pic>
    </p:spTree>
    <p:extLst>
      <p:ext uri="{BB962C8B-B14F-4D97-AF65-F5344CB8AC3E}">
        <p14:creationId xmlns:p14="http://schemas.microsoft.com/office/powerpoint/2010/main" val="3153724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7030A0"/>
                </a:solidFill>
              </a:rPr>
              <a:t>Frustrations?</a:t>
            </a:r>
            <a:endParaRPr lang="en-GB" dirty="0">
              <a:solidFill>
                <a:srgbClr val="7030A0"/>
              </a:solidFill>
            </a:endParaRPr>
          </a:p>
        </p:txBody>
      </p:sp>
      <p:sp>
        <p:nvSpPr>
          <p:cNvPr id="3" name="Content Placeholder 2"/>
          <p:cNvSpPr>
            <a:spLocks noGrp="1"/>
          </p:cNvSpPr>
          <p:nvPr>
            <p:ph idx="1"/>
          </p:nvPr>
        </p:nvSpPr>
        <p:spPr>
          <a:xfrm>
            <a:off x="838200" y="1308295"/>
            <a:ext cx="10515600" cy="4868668"/>
          </a:xfrm>
        </p:spPr>
        <p:txBody>
          <a:bodyPr>
            <a:normAutofit fontScale="92500" lnSpcReduction="20000"/>
          </a:bodyPr>
          <a:lstStyle/>
          <a:p>
            <a:pPr fontAlgn="base"/>
            <a:r>
              <a:rPr lang="en-GB" dirty="0">
                <a:solidFill>
                  <a:srgbClr val="7030A0"/>
                </a:solidFill>
              </a:rPr>
              <a:t>Schools have to make sure that they have a seat at the table when important decisions about their pupils are being made. This is particularly important when children are looked-after or undergoing a social care or health-led assessment.</a:t>
            </a:r>
          </a:p>
          <a:p>
            <a:pPr fontAlgn="base"/>
            <a:r>
              <a:rPr lang="en-GB" dirty="0">
                <a:solidFill>
                  <a:srgbClr val="7030A0"/>
                </a:solidFill>
              </a:rPr>
              <a:t>Changing a child’s place of residence, for example, may have a significant impact on their attendance and attainment if a change of school will be required. Schools often do not know about such decisions until after they have been made.</a:t>
            </a:r>
          </a:p>
          <a:p>
            <a:pPr fontAlgn="base"/>
            <a:r>
              <a:rPr lang="en-GB" dirty="0">
                <a:solidFill>
                  <a:srgbClr val="7030A0"/>
                </a:solidFill>
              </a:rPr>
              <a:t>Even family courts do not always seem to show the awareness that they should, despite the requirement of the welfare checklist in the Children Act 1989 to always consider the child’s educational needs.</a:t>
            </a:r>
          </a:p>
          <a:p>
            <a:pPr fontAlgn="base"/>
            <a:r>
              <a:rPr lang="en-GB" dirty="0">
                <a:solidFill>
                  <a:srgbClr val="7030A0"/>
                </a:solidFill>
              </a:rPr>
              <a:t>Educational decisions including, for example, exclusions or other changes of provision, have to be made in an inter-agency context. There are wider issues involved, not just in the educational context, and these must be taken into consideration.</a:t>
            </a:r>
          </a:p>
          <a:p>
            <a:endParaRPr lang="en-GB"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818054" y="5646107"/>
            <a:ext cx="1152927" cy="1001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753686"/>
            <a:ext cx="893999" cy="893999"/>
          </a:xfrm>
          <a:prstGeom prst="rect">
            <a:avLst/>
          </a:prstGeom>
        </p:spPr>
      </p:pic>
    </p:spTree>
    <p:extLst>
      <p:ext uri="{BB962C8B-B14F-4D97-AF65-F5344CB8AC3E}">
        <p14:creationId xmlns:p14="http://schemas.microsoft.com/office/powerpoint/2010/main" val="116572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7030A0"/>
                </a:solidFill>
              </a:rPr>
              <a:t>Focus on attendance?</a:t>
            </a:r>
            <a:endParaRPr lang="en-GB" dirty="0">
              <a:solidFill>
                <a:srgbClr val="7030A0"/>
              </a:solidFill>
            </a:endParaRPr>
          </a:p>
        </p:txBody>
      </p:sp>
      <p:sp>
        <p:nvSpPr>
          <p:cNvPr id="3" name="Content Placeholder 2"/>
          <p:cNvSpPr>
            <a:spLocks noGrp="1"/>
          </p:cNvSpPr>
          <p:nvPr>
            <p:ph idx="1"/>
          </p:nvPr>
        </p:nvSpPr>
        <p:spPr/>
        <p:txBody>
          <a:bodyPr/>
          <a:lstStyle/>
          <a:p>
            <a:r>
              <a:rPr lang="en-GB" dirty="0">
                <a:solidFill>
                  <a:srgbClr val="7030A0"/>
                </a:solidFill>
              </a:rPr>
              <a:t>Other professionals may be more focused only on what is happening within the family and may not necessarily see the implications for the child’s education unless they are alerted to it. </a:t>
            </a:r>
            <a:endParaRPr lang="en-GB" dirty="0" smtClean="0">
              <a:solidFill>
                <a:srgbClr val="7030A0"/>
              </a:solidFill>
            </a:endParaRPr>
          </a:p>
          <a:p>
            <a:r>
              <a:rPr lang="en-GB" dirty="0" smtClean="0">
                <a:solidFill>
                  <a:srgbClr val="7030A0"/>
                </a:solidFill>
              </a:rPr>
              <a:t>Equally</a:t>
            </a:r>
            <a:r>
              <a:rPr lang="en-GB" dirty="0">
                <a:solidFill>
                  <a:srgbClr val="7030A0"/>
                </a:solidFill>
              </a:rPr>
              <a:t>, however, a request for a prosecution should always involve a careful assessment of whether some other action, perhaps by another agency, is more likely to be effective.</a:t>
            </a:r>
          </a:p>
          <a:p>
            <a:endParaRPr lang="en-GB"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371070" y="5257800"/>
            <a:ext cx="1599912" cy="13898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348768"/>
            <a:ext cx="1298917" cy="1298917"/>
          </a:xfrm>
          <a:prstGeom prst="rect">
            <a:avLst/>
          </a:prstGeom>
        </p:spPr>
      </p:pic>
    </p:spTree>
    <p:extLst>
      <p:ext uri="{BB962C8B-B14F-4D97-AF65-F5344CB8AC3E}">
        <p14:creationId xmlns:p14="http://schemas.microsoft.com/office/powerpoint/2010/main" val="2681102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7030A0"/>
                </a:solidFill>
              </a:rPr>
              <a:t>Information Sharing</a:t>
            </a:r>
            <a:endParaRPr lang="en-GB" dirty="0">
              <a:solidFill>
                <a:srgbClr val="7030A0"/>
              </a:solidFill>
            </a:endParaRPr>
          </a:p>
        </p:txBody>
      </p:sp>
      <p:sp>
        <p:nvSpPr>
          <p:cNvPr id="3" name="Content Placeholder 2"/>
          <p:cNvSpPr>
            <a:spLocks noGrp="1"/>
          </p:cNvSpPr>
          <p:nvPr>
            <p:ph idx="1"/>
          </p:nvPr>
        </p:nvSpPr>
        <p:spPr/>
        <p:txBody>
          <a:bodyPr>
            <a:normAutofit lnSpcReduction="10000"/>
          </a:bodyPr>
          <a:lstStyle/>
          <a:p>
            <a:pPr fontAlgn="base"/>
            <a:r>
              <a:rPr lang="en-GB" dirty="0" smtClean="0">
                <a:solidFill>
                  <a:srgbClr val="7030A0"/>
                </a:solidFill>
              </a:rPr>
              <a:t>Expect </a:t>
            </a:r>
            <a:r>
              <a:rPr lang="en-GB" dirty="0">
                <a:solidFill>
                  <a:srgbClr val="7030A0"/>
                </a:solidFill>
              </a:rPr>
              <a:t>other agencies to share any information that you have given them about the child or family with the parents. It is not usually possible for the source to be kept from them, so make sure all information in reports is factual, evidenced and accurate.</a:t>
            </a:r>
          </a:p>
          <a:p>
            <a:pPr fontAlgn="base"/>
            <a:r>
              <a:rPr lang="en-GB" dirty="0">
                <a:solidFill>
                  <a:srgbClr val="7030A0"/>
                </a:solidFill>
              </a:rPr>
              <a:t>Other agencies will not expect to fit their work around school terms so be prepared for key staff to be required to attend meetings in holidays. Decisions cannot always wait until schools return.</a:t>
            </a:r>
          </a:p>
          <a:p>
            <a:pPr fontAlgn="base"/>
            <a:r>
              <a:rPr lang="en-GB" dirty="0">
                <a:solidFill>
                  <a:srgbClr val="7030A0"/>
                </a:solidFill>
              </a:rPr>
              <a:t>It is important to remember that dealing with absence is not just a statistical exercise. The key indicator must be that the intervention actually improves the educational experience and the participation of individual children.</a:t>
            </a:r>
          </a:p>
          <a:p>
            <a:endParaRPr lang="en-GB"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0860922" y="5683348"/>
            <a:ext cx="1110059" cy="96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083" y="5845826"/>
            <a:ext cx="801859" cy="801859"/>
          </a:xfrm>
          <a:prstGeom prst="rect">
            <a:avLst/>
          </a:prstGeom>
        </p:spPr>
      </p:pic>
    </p:spTree>
    <p:extLst>
      <p:ext uri="{BB962C8B-B14F-4D97-AF65-F5344CB8AC3E}">
        <p14:creationId xmlns:p14="http://schemas.microsoft.com/office/powerpoint/2010/main" val="3075664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1528</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Office Theme</vt:lpstr>
      <vt:lpstr>Link Network Attendance CPD Session </vt:lpstr>
      <vt:lpstr>Actions to have been completed by session 2</vt:lpstr>
      <vt:lpstr>Link Network –session 2</vt:lpstr>
      <vt:lpstr>Who do you think has a role in school attendance?</vt:lpstr>
      <vt:lpstr>D of E update March 2021</vt:lpstr>
      <vt:lpstr>Challenges in priorities </vt:lpstr>
      <vt:lpstr>Frustrations?</vt:lpstr>
      <vt:lpstr>Focus on attendance?</vt:lpstr>
      <vt:lpstr>Information Sharing</vt:lpstr>
      <vt:lpstr>Right person, right job…</vt:lpstr>
      <vt:lpstr>Escalation</vt:lpstr>
      <vt:lpstr>Role of EWO in supporting your school</vt:lpstr>
      <vt:lpstr>Visit by visit…..actions of school and EWO</vt:lpstr>
      <vt:lpstr>Let’s look at some SIMS printouts…..</vt:lpstr>
      <vt:lpstr>Actions to be completed by next session</vt:lpstr>
      <vt:lpstr>Your thoughts….</vt:lpstr>
      <vt:lpstr>PowerPoint Presentation</vt:lpstr>
      <vt:lpstr>Diary Dates </vt:lpstr>
    </vt:vector>
  </TitlesOfParts>
  <Company>Liverpool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Network Attendance CPD Session</dc:title>
  <dc:creator>Woodward, Jane</dc:creator>
  <cp:lastModifiedBy>Staff</cp:lastModifiedBy>
  <cp:revision>20</cp:revision>
  <dcterms:created xsi:type="dcterms:W3CDTF">2021-05-04T08:31:44Z</dcterms:created>
  <dcterms:modified xsi:type="dcterms:W3CDTF">2021-05-05T18:29:50Z</dcterms:modified>
</cp:coreProperties>
</file>