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70" r:id="rId8"/>
    <p:sldId id="264" r:id="rId9"/>
    <p:sldId id="265" r:id="rId10"/>
    <p:sldId id="266" r:id="rId11"/>
    <p:sldId id="269" r:id="rId12"/>
    <p:sldId id="268" r:id="rId13"/>
    <p:sldId id="260" r:id="rId14"/>
    <p:sldId id="271" r:id="rId15"/>
    <p:sldId id="25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53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sng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0" u="sng"/>
              <a:t>Absence by</a:t>
            </a:r>
            <a:r>
              <a:rPr lang="en-GB" b="0" u="sng" baseline="0"/>
              <a:t> Sector</a:t>
            </a:r>
            <a:r>
              <a:rPr lang="en-GB" b="0" u="sng"/>
              <a:t> - Autumn Term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sng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National!$B$9</c:f>
              <c:strCache>
                <c:ptCount val="1"/>
                <c:pt idx="0">
                  <c:v>National 19/20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National!$A$10:$A$12</c:f>
              <c:strCache>
                <c:ptCount val="3"/>
                <c:pt idx="0">
                  <c:v>Primary</c:v>
                </c:pt>
                <c:pt idx="1">
                  <c:v>Secondary</c:v>
                </c:pt>
                <c:pt idx="2">
                  <c:v>Special</c:v>
                </c:pt>
              </c:strCache>
            </c:strRef>
          </c:cat>
          <c:val>
            <c:numRef>
              <c:f>National!$B$10:$B$12</c:f>
              <c:numCache>
                <c:formatCode>0.0</c:formatCode>
                <c:ptCount val="3"/>
                <c:pt idx="0">
                  <c:v>4.3</c:v>
                </c:pt>
                <c:pt idx="1">
                  <c:v>5.6</c:v>
                </c:pt>
                <c:pt idx="2">
                  <c:v>10.5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8E-4B97-8DDD-54F3C9C77C2C}"/>
            </c:ext>
          </c:extLst>
        </c:ser>
        <c:ser>
          <c:idx val="1"/>
          <c:order val="1"/>
          <c:tx>
            <c:strRef>
              <c:f>National!$C$9</c:f>
              <c:strCache>
                <c:ptCount val="1"/>
                <c:pt idx="0">
                  <c:v>Liverpool 19/20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National!$A$10:$A$12</c:f>
              <c:strCache>
                <c:ptCount val="3"/>
                <c:pt idx="0">
                  <c:v>Primary</c:v>
                </c:pt>
                <c:pt idx="1">
                  <c:v>Secondary</c:v>
                </c:pt>
                <c:pt idx="2">
                  <c:v>Special</c:v>
                </c:pt>
              </c:strCache>
            </c:strRef>
          </c:cat>
          <c:val>
            <c:numRef>
              <c:f>National!$C$10:$C$12</c:f>
              <c:numCache>
                <c:formatCode>0.0</c:formatCode>
                <c:ptCount val="3"/>
                <c:pt idx="0">
                  <c:v>5</c:v>
                </c:pt>
                <c:pt idx="1">
                  <c:v>6.4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8E-4B97-8DDD-54F3C9C77C2C}"/>
            </c:ext>
          </c:extLst>
        </c:ser>
        <c:ser>
          <c:idx val="2"/>
          <c:order val="2"/>
          <c:tx>
            <c:strRef>
              <c:f>National!$D$9</c:f>
              <c:strCache>
                <c:ptCount val="1"/>
                <c:pt idx="0">
                  <c:v>Liverpool 20/21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National!$A$10:$A$12</c:f>
              <c:strCache>
                <c:ptCount val="3"/>
                <c:pt idx="0">
                  <c:v>Primary</c:v>
                </c:pt>
                <c:pt idx="1">
                  <c:v>Secondary</c:v>
                </c:pt>
                <c:pt idx="2">
                  <c:v>Special</c:v>
                </c:pt>
              </c:strCache>
            </c:strRef>
          </c:cat>
          <c:val>
            <c:numRef>
              <c:f>National!$D$10:$D$12</c:f>
              <c:numCache>
                <c:formatCode>0.0</c:formatCode>
                <c:ptCount val="3"/>
                <c:pt idx="0">
                  <c:v>4.8</c:v>
                </c:pt>
                <c:pt idx="1">
                  <c:v>8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8E-4B97-8DDD-54F3C9C77C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5522256"/>
        <c:axId val="445523568"/>
      </c:barChart>
      <c:catAx>
        <c:axId val="44552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523568"/>
        <c:crosses val="autoZero"/>
        <c:auto val="1"/>
        <c:lblAlgn val="ctr"/>
        <c:lblOffset val="100"/>
        <c:noMultiLvlLbl val="0"/>
      </c:catAx>
      <c:valAx>
        <c:axId val="445523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5522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sng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u="sng"/>
              <a:t>Persistent</a:t>
            </a:r>
            <a:r>
              <a:rPr lang="en-GB" u="sng" baseline="0"/>
              <a:t> Absence by Sector - Autumn Term</a:t>
            </a:r>
            <a:endParaRPr lang="en-GB" u="sng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sng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National!$B$15</c:f>
              <c:strCache>
                <c:ptCount val="1"/>
                <c:pt idx="0">
                  <c:v>National 19/20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National!$A$16:$A$18</c:f>
              <c:strCache>
                <c:ptCount val="3"/>
                <c:pt idx="0">
                  <c:v>Primary</c:v>
                </c:pt>
                <c:pt idx="1">
                  <c:v>Secondary</c:v>
                </c:pt>
                <c:pt idx="2">
                  <c:v>Special</c:v>
                </c:pt>
              </c:strCache>
            </c:strRef>
          </c:cat>
          <c:val>
            <c:numRef>
              <c:f>National!$B$16:$B$18</c:f>
              <c:numCache>
                <c:formatCode>0.0</c:formatCode>
                <c:ptCount val="3"/>
                <c:pt idx="0">
                  <c:v>11.2</c:v>
                </c:pt>
                <c:pt idx="1">
                  <c:v>15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6D-40A7-A9F7-935866E23A92}"/>
            </c:ext>
          </c:extLst>
        </c:ser>
        <c:ser>
          <c:idx val="1"/>
          <c:order val="1"/>
          <c:tx>
            <c:strRef>
              <c:f>National!$C$15</c:f>
              <c:strCache>
                <c:ptCount val="1"/>
                <c:pt idx="0">
                  <c:v>Liverpool 19/20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National!$A$16:$A$18</c:f>
              <c:strCache>
                <c:ptCount val="3"/>
                <c:pt idx="0">
                  <c:v>Primary</c:v>
                </c:pt>
                <c:pt idx="1">
                  <c:v>Secondary</c:v>
                </c:pt>
                <c:pt idx="2">
                  <c:v>Special</c:v>
                </c:pt>
              </c:strCache>
            </c:strRef>
          </c:cat>
          <c:val>
            <c:numRef>
              <c:f>National!$C$16:$C$18</c:f>
              <c:numCache>
                <c:formatCode>0.0</c:formatCode>
                <c:ptCount val="3"/>
                <c:pt idx="0">
                  <c:v>15</c:v>
                </c:pt>
                <c:pt idx="1">
                  <c:v>18.100000000000001</c:v>
                </c:pt>
                <c:pt idx="2">
                  <c:v>32.5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6D-40A7-A9F7-935866E23A92}"/>
            </c:ext>
          </c:extLst>
        </c:ser>
        <c:ser>
          <c:idx val="2"/>
          <c:order val="2"/>
          <c:tx>
            <c:strRef>
              <c:f>National!$D$15</c:f>
              <c:strCache>
                <c:ptCount val="1"/>
                <c:pt idx="0">
                  <c:v>Liverpool 20/21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National!$A$16:$A$18</c:f>
              <c:strCache>
                <c:ptCount val="3"/>
                <c:pt idx="0">
                  <c:v>Primary</c:v>
                </c:pt>
                <c:pt idx="1">
                  <c:v>Secondary</c:v>
                </c:pt>
                <c:pt idx="2">
                  <c:v>Special</c:v>
                </c:pt>
              </c:strCache>
            </c:strRef>
          </c:cat>
          <c:val>
            <c:numRef>
              <c:f>National!$D$16:$D$18</c:f>
              <c:numCache>
                <c:formatCode>0.0</c:formatCode>
                <c:ptCount val="3"/>
                <c:pt idx="0">
                  <c:v>15.1</c:v>
                </c:pt>
                <c:pt idx="1">
                  <c:v>24.6</c:v>
                </c:pt>
                <c:pt idx="2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6D-40A7-A9F7-935866E23A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0434280"/>
        <c:axId val="440433952"/>
      </c:barChart>
      <c:catAx>
        <c:axId val="440434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0433952"/>
        <c:crosses val="autoZero"/>
        <c:auto val="1"/>
        <c:lblAlgn val="ctr"/>
        <c:lblOffset val="100"/>
        <c:noMultiLvlLbl val="0"/>
      </c:catAx>
      <c:valAx>
        <c:axId val="440433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0434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050F-9998-4C6E-A602-6E1ADC9510C8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BF22-082F-4B19-82E5-A0C3789078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400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050F-9998-4C6E-A602-6E1ADC9510C8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BF22-082F-4B19-82E5-A0C3789078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75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050F-9998-4C6E-A602-6E1ADC9510C8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BF22-082F-4B19-82E5-A0C3789078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432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050F-9998-4C6E-A602-6E1ADC9510C8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BF22-082F-4B19-82E5-A0C3789078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684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050F-9998-4C6E-A602-6E1ADC9510C8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BF22-082F-4B19-82E5-A0C3789078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430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050F-9998-4C6E-A602-6E1ADC9510C8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BF22-082F-4B19-82E5-A0C3789078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385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050F-9998-4C6E-A602-6E1ADC9510C8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BF22-082F-4B19-82E5-A0C3789078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29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050F-9998-4C6E-A602-6E1ADC9510C8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BF22-082F-4B19-82E5-A0C3789078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486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050F-9998-4C6E-A602-6E1ADC9510C8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BF22-082F-4B19-82E5-A0C3789078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94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050F-9998-4C6E-A602-6E1ADC9510C8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BF22-082F-4B19-82E5-A0C3789078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961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050F-9998-4C6E-A602-6E1ADC9510C8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ABF22-082F-4B19-82E5-A0C3789078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95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B050F-9998-4C6E-A602-6E1ADC9510C8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ABF22-082F-4B19-82E5-A0C3789078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713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ane.woodward@liverpool.gov.uk" TargetMode="External"/><Relationship Id="rId2" Type="http://schemas.openxmlformats.org/officeDocument/2006/relationships/hyperlink" Target="mailto:charknessllp@gmail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Link</a:t>
            </a:r>
            <a:r>
              <a:rPr lang="en-US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Network Attendance CPD Session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Carolyn Harkness Jane Woodward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21</a:t>
            </a:r>
            <a:r>
              <a:rPr lang="en-US" b="1" baseline="30000" dirty="0" smtClean="0">
                <a:solidFill>
                  <a:srgbClr val="7030A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st</a:t>
            </a:r>
            <a:r>
              <a:rPr lang="en-US" b="1" dirty="0" smtClean="0">
                <a:solidFill>
                  <a:srgbClr val="7030A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May 2021 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Session 3- Use of data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0200" y="5349875"/>
            <a:ext cx="1298561" cy="1298561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70" y="5468115"/>
            <a:ext cx="1599912" cy="1389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6999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  <a:latin typeface="+mn-lt"/>
              </a:rPr>
              <a:t>Gold standard impact of school response</a:t>
            </a:r>
            <a:r>
              <a:rPr lang="en-GB" dirty="0" smtClean="0">
                <a:solidFill>
                  <a:srgbClr val="7030A0"/>
                </a:solidFill>
                <a:latin typeface="+mn-lt"/>
              </a:rPr>
              <a:t>.</a:t>
            </a:r>
            <a:endParaRPr lang="en-GB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solidFill>
                  <a:srgbClr val="7030A0"/>
                </a:solidFill>
              </a:rPr>
              <a:t>The school uses data to identify and plan actions for vulnerable pupils with poor attendance </a:t>
            </a:r>
          </a:p>
          <a:p>
            <a:r>
              <a:rPr lang="en-GB" dirty="0">
                <a:solidFill>
                  <a:srgbClr val="7030A0"/>
                </a:solidFill>
              </a:rPr>
              <a:t>As a result of action taken the school can demonstrate improved attendance and outcomes</a:t>
            </a:r>
            <a:r>
              <a:rPr lang="en-GB" dirty="0" smtClean="0">
                <a:solidFill>
                  <a:srgbClr val="7030A0"/>
                </a:solidFill>
              </a:rPr>
              <a:t>.</a:t>
            </a:r>
          </a:p>
          <a:p>
            <a:r>
              <a:rPr lang="en-GB" dirty="0">
                <a:solidFill>
                  <a:srgbClr val="7030A0"/>
                </a:solidFill>
              </a:rPr>
              <a:t>Absence and PA overall are close to, at or above the national average. Previously low absence and PA has been maintained over time</a:t>
            </a:r>
            <a:r>
              <a:rPr lang="en-GB" dirty="0" smtClean="0">
                <a:solidFill>
                  <a:srgbClr val="7030A0"/>
                </a:solidFill>
              </a:rPr>
              <a:t>.</a:t>
            </a:r>
          </a:p>
          <a:p>
            <a:r>
              <a:rPr lang="en-GB" dirty="0">
                <a:solidFill>
                  <a:srgbClr val="7030A0"/>
                </a:solidFill>
              </a:rPr>
              <a:t>The absence and PA of significant pupil groups is close to, in line with or below that of all pupils nationally.</a:t>
            </a:r>
          </a:p>
          <a:p>
            <a:r>
              <a:rPr lang="en-GB" dirty="0">
                <a:solidFill>
                  <a:srgbClr val="7030A0"/>
                </a:solidFill>
              </a:rPr>
              <a:t>The absence and PA of disadvantaged and SEND children is close to, at or below National.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883" y="5527504"/>
            <a:ext cx="1298917" cy="1298917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2385" y="300803"/>
            <a:ext cx="1599912" cy="1389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2341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  <a:latin typeface="+mn-lt"/>
              </a:rPr>
              <a:t>Practicalities</a:t>
            </a:r>
            <a:endParaRPr lang="en-GB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  <a:latin typeface="Calibri" panose="020F0502020204030204" pitchFamily="34" charset="0"/>
              </a:rPr>
              <a:t>Weekly data and PA by groups</a:t>
            </a:r>
          </a:p>
          <a:p>
            <a:pPr lvl="1"/>
            <a:r>
              <a:rPr lang="en-GB" dirty="0" smtClean="0">
                <a:solidFill>
                  <a:srgbClr val="7030A0"/>
                </a:solidFill>
                <a:latin typeface="Calibri" panose="020F0502020204030204" pitchFamily="34" charset="0"/>
              </a:rPr>
              <a:t>See my example</a:t>
            </a:r>
          </a:p>
          <a:p>
            <a:pPr lvl="1"/>
            <a:r>
              <a:rPr lang="en-GB" dirty="0" smtClean="0">
                <a:solidFill>
                  <a:srgbClr val="7030A0"/>
                </a:solidFill>
                <a:latin typeface="Calibri" panose="020F0502020204030204" pitchFamily="34" charset="0"/>
              </a:rPr>
              <a:t>Act at the earliest possible point. Prevent PA.</a:t>
            </a:r>
          </a:p>
          <a:p>
            <a:r>
              <a:rPr lang="en-GB" dirty="0" smtClean="0">
                <a:solidFill>
                  <a:srgbClr val="7030A0"/>
                </a:solidFill>
                <a:latin typeface="Calibri" panose="020F0502020204030204" pitchFamily="34" charset="0"/>
              </a:rPr>
              <a:t>Half termly data </a:t>
            </a:r>
          </a:p>
          <a:p>
            <a:pPr lvl="1"/>
            <a:r>
              <a:rPr lang="en-GB" dirty="0" smtClean="0">
                <a:solidFill>
                  <a:srgbClr val="7030A0"/>
                </a:solidFill>
                <a:latin typeface="Calibri" panose="020F0502020204030204" pitchFamily="34" charset="0"/>
              </a:rPr>
              <a:t>How are we using it to action plan?</a:t>
            </a:r>
          </a:p>
          <a:p>
            <a:r>
              <a:rPr lang="en-GB" dirty="0" smtClean="0">
                <a:solidFill>
                  <a:srgbClr val="7030A0"/>
                </a:solidFill>
                <a:latin typeface="Calibri" panose="020F0502020204030204" pitchFamily="34" charset="0"/>
              </a:rPr>
              <a:t>Termly data</a:t>
            </a:r>
          </a:p>
          <a:p>
            <a:pPr lvl="1"/>
            <a:r>
              <a:rPr lang="en-GB" dirty="0" smtClean="0">
                <a:solidFill>
                  <a:srgbClr val="7030A0"/>
                </a:solidFill>
                <a:latin typeface="Calibri" panose="020F0502020204030204" pitchFamily="34" charset="0"/>
              </a:rPr>
              <a:t>Use the same format for reporting. Don’t add to workload.</a:t>
            </a:r>
          </a:p>
          <a:p>
            <a:pPr lvl="1"/>
            <a:r>
              <a:rPr lang="en-GB" dirty="0" smtClean="0">
                <a:solidFill>
                  <a:srgbClr val="7030A0"/>
                </a:solidFill>
                <a:latin typeface="Calibri" panose="020F0502020204030204" pitchFamily="34" charset="0"/>
              </a:rPr>
              <a:t>See SIL data template</a:t>
            </a:r>
          </a:p>
          <a:p>
            <a:r>
              <a:rPr lang="en-GB" dirty="0" smtClean="0">
                <a:solidFill>
                  <a:srgbClr val="7030A0"/>
                </a:solidFill>
                <a:latin typeface="Calibri" panose="020F0502020204030204" pitchFamily="34" charset="0"/>
              </a:rPr>
              <a:t>Coding, use of U code, use of N code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0183" y="5361468"/>
            <a:ext cx="1298917" cy="1298917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3844" y="0"/>
            <a:ext cx="1599912" cy="1389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5197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  <a:latin typeface="+mn-lt"/>
              </a:rPr>
              <a:t>Examples of good practise…</a:t>
            </a:r>
            <a:endParaRPr lang="en-GB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Schools to share and discuss</a:t>
            </a:r>
            <a:endParaRPr lang="en-GB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4341" y="5310668"/>
            <a:ext cx="1298917" cy="1298917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3843" y="101600"/>
            <a:ext cx="1599912" cy="1389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3619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</a:rPr>
              <a:t>Your thoughts….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7200" y="5435600"/>
            <a:ext cx="1308100" cy="1321594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9970" y="0"/>
            <a:ext cx="1599912" cy="1389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2531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7030A0"/>
                </a:solidFill>
                <a:latin typeface="Calibri" panose="020F0502020204030204" pitchFamily="34" charset="0"/>
              </a:rPr>
              <a:t>Actions to </a:t>
            </a:r>
            <a:r>
              <a:rPr lang="en-GB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be </a:t>
            </a:r>
            <a:r>
              <a:rPr lang="en-GB" b="1" dirty="0">
                <a:solidFill>
                  <a:srgbClr val="7030A0"/>
                </a:solidFill>
                <a:latin typeface="Calibri" panose="020F0502020204030204" pitchFamily="34" charset="0"/>
              </a:rPr>
              <a:t>completed by </a:t>
            </a:r>
            <a:r>
              <a:rPr lang="en-GB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session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  <a:latin typeface="Calibri" panose="020F0502020204030204" pitchFamily="34" charset="0"/>
              </a:rPr>
              <a:t>Complete your three year data trend if you haven’t already.</a:t>
            </a:r>
          </a:p>
          <a:p>
            <a:r>
              <a:rPr lang="en-GB" dirty="0" smtClean="0">
                <a:solidFill>
                  <a:srgbClr val="7030A0"/>
                </a:solidFill>
                <a:latin typeface="Calibri" panose="020F0502020204030204" pitchFamily="34" charset="0"/>
              </a:rPr>
              <a:t>Check ASP and IDSR reports</a:t>
            </a:r>
          </a:p>
          <a:p>
            <a:r>
              <a:rPr lang="en-GB" dirty="0" smtClean="0">
                <a:solidFill>
                  <a:srgbClr val="7030A0"/>
                </a:solidFill>
                <a:latin typeface="Calibri" panose="020F0502020204030204" pitchFamily="34" charset="0"/>
              </a:rPr>
              <a:t>Complete group analysis and action plan for summer 2</a:t>
            </a:r>
          </a:p>
          <a:p>
            <a:r>
              <a:rPr lang="en-GB" dirty="0" smtClean="0">
                <a:solidFill>
                  <a:srgbClr val="7030A0"/>
                </a:solidFill>
                <a:latin typeface="Calibri" panose="020F0502020204030204" pitchFamily="34" charset="0"/>
              </a:rPr>
              <a:t>Remember if we get everything in place now and start improvements we can hit the ground running. The Autumn term is really important!</a:t>
            </a:r>
          </a:p>
          <a:p>
            <a:r>
              <a:rPr lang="en-GB" dirty="0" smtClean="0">
                <a:solidFill>
                  <a:srgbClr val="7030A0"/>
                </a:solidFill>
                <a:latin typeface="Calibri" panose="020F0502020204030204" pitchFamily="34" charset="0"/>
              </a:rPr>
              <a:t>Work out how many children you can get out of PA by the end of summer 1.</a:t>
            </a:r>
          </a:p>
          <a:p>
            <a:r>
              <a:rPr lang="en-GB" dirty="0" smtClean="0">
                <a:solidFill>
                  <a:srgbClr val="7030A0"/>
                </a:solidFill>
                <a:latin typeface="Calibri" panose="020F0502020204030204" pitchFamily="34" charset="0"/>
              </a:rPr>
              <a:t>90-92% - very important. Be proactive. Prevent them from falling into PA.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883" y="5527504"/>
            <a:ext cx="1298917" cy="1298917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2883" y="0"/>
            <a:ext cx="1599912" cy="1389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4990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Diary Dates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en-GB" dirty="0">
                <a:solidFill>
                  <a:srgbClr val="7030A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Link Network sessions: </a:t>
            </a:r>
          </a:p>
          <a:p>
            <a:r>
              <a:rPr lang="en-GB" baseline="30000" dirty="0">
                <a:solidFill>
                  <a:srgbClr val="7030A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23rd</a:t>
            </a:r>
            <a:r>
              <a:rPr lang="en-GB" dirty="0">
                <a:solidFill>
                  <a:srgbClr val="7030A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April  session 1- Leadership and management</a:t>
            </a:r>
          </a:p>
          <a:p>
            <a:r>
              <a:rPr lang="en-GB" baseline="30000" dirty="0">
                <a:solidFill>
                  <a:srgbClr val="7030A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7th </a:t>
            </a:r>
            <a:r>
              <a:rPr lang="en-GB" dirty="0">
                <a:solidFill>
                  <a:srgbClr val="7030A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May  session 2- working with external partners to get best results</a:t>
            </a:r>
          </a:p>
          <a:p>
            <a:r>
              <a:rPr lang="en-GB" dirty="0">
                <a:solidFill>
                  <a:srgbClr val="7030A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21</a:t>
            </a:r>
            <a:r>
              <a:rPr lang="en-GB" baseline="30000" dirty="0">
                <a:solidFill>
                  <a:srgbClr val="7030A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st</a:t>
            </a:r>
            <a:r>
              <a:rPr lang="en-GB" dirty="0">
                <a:solidFill>
                  <a:srgbClr val="7030A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May session 3- Use of data</a:t>
            </a:r>
          </a:p>
          <a:p>
            <a:r>
              <a:rPr lang="en-GB" dirty="0">
                <a:solidFill>
                  <a:srgbClr val="7030A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18</a:t>
            </a:r>
            <a:r>
              <a:rPr lang="en-GB" baseline="30000" dirty="0">
                <a:solidFill>
                  <a:srgbClr val="7030A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th</a:t>
            </a:r>
            <a:r>
              <a:rPr lang="en-GB" dirty="0">
                <a:solidFill>
                  <a:srgbClr val="7030A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June session 4 – sharing good practise</a:t>
            </a:r>
          </a:p>
          <a:p>
            <a:pPr marL="0" indent="0">
              <a:buNone/>
            </a:pPr>
            <a:endParaRPr lang="en-GB" dirty="0">
              <a:solidFill>
                <a:srgbClr val="7030A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en-GB" dirty="0">
                <a:solidFill>
                  <a:srgbClr val="7030A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All  sessions run from 10.00- 12.00pm </a:t>
            </a:r>
          </a:p>
          <a:p>
            <a:pPr marL="68580" indent="0">
              <a:buNone/>
            </a:pPr>
            <a:endParaRPr lang="en-GB" dirty="0">
              <a:solidFill>
                <a:srgbClr val="7030A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solidFill>
                  <a:srgbClr val="7030A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Attendance Quality Mark will be starting again in September 2021</a:t>
            </a:r>
            <a:endParaRPr lang="en-GB" i="1" dirty="0">
              <a:solidFill>
                <a:srgbClr val="7030A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en-GB" dirty="0">
                <a:solidFill>
                  <a:srgbClr val="7030A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Celebration Event – date tbc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083" y="5527504"/>
            <a:ext cx="1298917" cy="1298917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3332" y="40950"/>
            <a:ext cx="1599912" cy="1389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3402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Contact Details</a:t>
            </a:r>
            <a:br>
              <a:rPr lang="en-GB" b="1" dirty="0" smtClean="0">
                <a:solidFill>
                  <a:srgbClr val="7030A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b="1" dirty="0">
              <a:solidFill>
                <a:srgbClr val="7030A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Carolyn Harkness Deputy head/</a:t>
            </a:r>
            <a:r>
              <a:rPr lang="en-GB" b="1" dirty="0" err="1">
                <a:solidFill>
                  <a:srgbClr val="7030A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Sendco</a:t>
            </a:r>
            <a: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St </a:t>
            </a:r>
            <a:r>
              <a:rPr lang="en-GB" b="1" dirty="0" err="1">
                <a:solidFill>
                  <a:srgbClr val="7030A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Finbar’s</a:t>
            </a:r>
            <a: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Primary School. (LLP Fridays)</a:t>
            </a:r>
          </a:p>
          <a:p>
            <a:pPr marL="68580" indent="0">
              <a:buNone/>
            </a:pPr>
            <a: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  <a:cs typeface="Arial" panose="020B0604020202020204" pitchFamily="34" charset="0"/>
                <a:hlinkClick r:id="rId2"/>
              </a:rPr>
              <a:t>charknessllp@gmail.com</a:t>
            </a:r>
            <a:endParaRPr lang="en-GB" b="1" dirty="0">
              <a:solidFill>
                <a:srgbClr val="7030A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68580" indent="0">
              <a:buNone/>
            </a:pPr>
            <a: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solidFill>
                  <a:srgbClr val="7030A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tel</a:t>
            </a:r>
            <a: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: 0151 727 3963</a:t>
            </a:r>
          </a:p>
          <a:p>
            <a:pPr marL="0" indent="0">
              <a:buNone/>
            </a:pPr>
            <a: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Jane Woodward LCSP</a:t>
            </a:r>
          </a:p>
          <a:p>
            <a:pPr marL="0" indent="0">
              <a:buNone/>
            </a:pPr>
            <a: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  <a:cs typeface="Arial" panose="020B0604020202020204" pitchFamily="34" charset="0"/>
                <a:hlinkClick r:id="rId3"/>
              </a:rPr>
              <a:t>jane.woodward@liverpool.gov.uk</a:t>
            </a:r>
            <a:endParaRPr lang="en-GB" b="1" dirty="0">
              <a:solidFill>
                <a:srgbClr val="7030A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solidFill>
                  <a:srgbClr val="7030A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tel</a:t>
            </a:r>
            <a:r>
              <a:rPr lang="en-GB" b="1" dirty="0">
                <a:solidFill>
                  <a:srgbClr val="7030A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: 07562171601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8283" y="5336068"/>
            <a:ext cx="1298917" cy="1298917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3844" y="88900"/>
            <a:ext cx="1599912" cy="1389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7827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Why are we here?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7030A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 assist in improving individual school absence and PA rates</a:t>
            </a:r>
          </a:p>
          <a:p>
            <a:pPr marL="68580" indent="0">
              <a:buNone/>
            </a:pPr>
            <a:endParaRPr lang="en-GB" dirty="0" smtClean="0">
              <a:solidFill>
                <a:srgbClr val="7030A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srgbClr val="7030A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 share good practice and make connections across schools and sectors.</a:t>
            </a:r>
          </a:p>
          <a:p>
            <a:pPr marL="68580" indent="0">
              <a:buNone/>
            </a:pPr>
            <a:endParaRPr lang="en-GB" dirty="0" smtClean="0">
              <a:solidFill>
                <a:srgbClr val="7030A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srgbClr val="7030A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 maintain the profile of attendance as a key issue for the city and schools.</a:t>
            </a:r>
          </a:p>
          <a:p>
            <a:endParaRPr lang="en-GB" dirty="0" smtClean="0">
              <a:solidFill>
                <a:srgbClr val="7030A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To improve attendance and reduce PA in Link Network</a:t>
            </a:r>
            <a:r>
              <a:rPr lang="en-GB" dirty="0" smtClean="0">
                <a:solidFill>
                  <a:srgbClr val="FF0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4183" y="5399568"/>
            <a:ext cx="1298917" cy="1298917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3188" y="230188"/>
            <a:ext cx="1599912" cy="1389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6637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  <a:latin typeface="Calibri" panose="020F0502020204030204" pitchFamily="34" charset="0"/>
              </a:rPr>
              <a:t>Actions to have been completed by session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Have a planning session with your EWO. Look at EWO impact sheet.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Action all PA children. Look again. BE PROACTIVE!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Refresh, revisit and improve your process with your EWO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Complete a “destination report” with your EWO to check actions.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Share any data templates with Jane and I so that we can share widely.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Refresh, revisit and change any processes which are not showing impact.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4341" y="5399568"/>
            <a:ext cx="1298917" cy="1298917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742" y="5308600"/>
            <a:ext cx="1599912" cy="1389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2943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/>
              <a:t>Absence and Persistent Absence for Autumn Terms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31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/>
              <a:t>Absence and Persistent Absence for Autumn Terms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268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in networks- Link Network Attendance</a:t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6534869"/>
              </p:ext>
            </p:extLst>
          </p:nvPr>
        </p:nvGraphicFramePr>
        <p:xfrm>
          <a:off x="431799" y="1396996"/>
          <a:ext cx="10591800" cy="48260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38407">
                  <a:extLst>
                    <a:ext uri="{9D8B030D-6E8A-4147-A177-3AD203B41FA5}">
                      <a16:colId xmlns:a16="http://schemas.microsoft.com/office/drawing/2014/main" val="3161470251"/>
                    </a:ext>
                  </a:extLst>
                </a:gridCol>
                <a:gridCol w="789390">
                  <a:extLst>
                    <a:ext uri="{9D8B030D-6E8A-4147-A177-3AD203B41FA5}">
                      <a16:colId xmlns:a16="http://schemas.microsoft.com/office/drawing/2014/main" val="1181953719"/>
                    </a:ext>
                  </a:extLst>
                </a:gridCol>
                <a:gridCol w="789390">
                  <a:extLst>
                    <a:ext uri="{9D8B030D-6E8A-4147-A177-3AD203B41FA5}">
                      <a16:colId xmlns:a16="http://schemas.microsoft.com/office/drawing/2014/main" val="2276604569"/>
                    </a:ext>
                  </a:extLst>
                </a:gridCol>
                <a:gridCol w="1003182">
                  <a:extLst>
                    <a:ext uri="{9D8B030D-6E8A-4147-A177-3AD203B41FA5}">
                      <a16:colId xmlns:a16="http://schemas.microsoft.com/office/drawing/2014/main" val="3578919068"/>
                    </a:ext>
                  </a:extLst>
                </a:gridCol>
                <a:gridCol w="1003182">
                  <a:extLst>
                    <a:ext uri="{9D8B030D-6E8A-4147-A177-3AD203B41FA5}">
                      <a16:colId xmlns:a16="http://schemas.microsoft.com/office/drawing/2014/main" val="2212421612"/>
                    </a:ext>
                  </a:extLst>
                </a:gridCol>
                <a:gridCol w="789390">
                  <a:extLst>
                    <a:ext uri="{9D8B030D-6E8A-4147-A177-3AD203B41FA5}">
                      <a16:colId xmlns:a16="http://schemas.microsoft.com/office/drawing/2014/main" val="1543630671"/>
                    </a:ext>
                  </a:extLst>
                </a:gridCol>
                <a:gridCol w="789390">
                  <a:extLst>
                    <a:ext uri="{9D8B030D-6E8A-4147-A177-3AD203B41FA5}">
                      <a16:colId xmlns:a16="http://schemas.microsoft.com/office/drawing/2014/main" val="3634598713"/>
                    </a:ext>
                  </a:extLst>
                </a:gridCol>
                <a:gridCol w="800079">
                  <a:extLst>
                    <a:ext uri="{9D8B030D-6E8A-4147-A177-3AD203B41FA5}">
                      <a16:colId xmlns:a16="http://schemas.microsoft.com/office/drawing/2014/main" val="3308378112"/>
                    </a:ext>
                  </a:extLst>
                </a:gridCol>
                <a:gridCol w="789390">
                  <a:extLst>
                    <a:ext uri="{9D8B030D-6E8A-4147-A177-3AD203B41FA5}">
                      <a16:colId xmlns:a16="http://schemas.microsoft.com/office/drawing/2014/main" val="3878685803"/>
                    </a:ext>
                  </a:extLst>
                </a:gridCol>
              </a:tblGrid>
              <a:tr h="5169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Link Network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Abs 18/19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18/19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Abs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19/20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19/20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Diff Abs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Diff PA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Absence rank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PA Rank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19827491"/>
                  </a:ext>
                </a:extLst>
              </a:tr>
              <a:tr h="252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Whitefield Primary School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2.4%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3.0%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3.0%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5.1%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0.7%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2.1%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35630"/>
                  </a:ext>
                </a:extLst>
              </a:tr>
              <a:tr h="252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THE BEACON C E PRIMARY SCHOOL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3.7%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8.2%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3.4%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7.4%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-0.3%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-0.8%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1632"/>
                  </a:ext>
                </a:extLst>
              </a:tr>
              <a:tr h="252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FAITH PRIMARY SCHOOL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2.6%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4.0%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3.2%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7.8%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0.6%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3.8%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15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09170"/>
                  </a:ext>
                </a:extLst>
              </a:tr>
              <a:tr h="252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St Francis De Sales Infant and Nursery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5.2%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18.0%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5.3%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14.7%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0.1%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-3.3%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70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57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607662"/>
                  </a:ext>
                </a:extLst>
              </a:tr>
              <a:tr h="252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St. Francis De Sales Jun School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4.3%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12.6%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5.2%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16.0%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1.0%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3.4%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69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6060224"/>
                  </a:ext>
                </a:extLst>
              </a:tr>
              <a:tr h="252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St. John's Catholic Primary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3.9%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9.1%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5.3%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16.7%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1.3%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7.6%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73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859011"/>
                  </a:ext>
                </a:extLst>
              </a:tr>
              <a:tr h="5193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All Saint's Catholic Primary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4.7%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15.2%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5.9%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19.8%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1.1%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4.6%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87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54666"/>
                  </a:ext>
                </a:extLst>
              </a:tr>
              <a:tr h="252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Trinity Catholic Primary School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4.6%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10.0%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6.7%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20.1%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2.1%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10.1%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87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943334"/>
                  </a:ext>
                </a:extLst>
              </a:tr>
              <a:tr h="252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Our Lady Immaculate Catholic Primary School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4.6%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15.9%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6.3%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20.6%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1.7%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4.7%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97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93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006394"/>
                  </a:ext>
                </a:extLst>
              </a:tr>
              <a:tr h="252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FOUR OAKS PRIMARY SCHOOL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6.7%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21.9%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6.9%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21.0%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0.2%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-0.9%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96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914985"/>
                  </a:ext>
                </a:extLst>
              </a:tr>
              <a:tr h="252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Blessed Sacrament Catholic Primary School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4.5%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12.5%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6.5%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21.8%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2.0%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9.3%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101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6485002"/>
                  </a:ext>
                </a:extLst>
              </a:tr>
              <a:tr h="252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KIRKDALE ST.LAWRENCE CofE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5.5%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21.1%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6.7%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23.7%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1.1%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2.6%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109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111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941974"/>
                  </a:ext>
                </a:extLst>
              </a:tr>
              <a:tr h="252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Pinehurst Primary School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5.6%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20.2%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7.6%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24.7%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2.0%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4.5%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112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092624"/>
                  </a:ext>
                </a:extLst>
              </a:tr>
              <a:tr h="252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Holy Cross Catholic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4.5%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14.6%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6.5%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25.8%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1.9%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11.2%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99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114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557167"/>
                  </a:ext>
                </a:extLst>
              </a:tr>
              <a:tr h="252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Gwladys Street Primary/Nursery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6.2%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20.3%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7.1%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26.1%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1.0%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5.8%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116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066123"/>
                  </a:ext>
                </a:extLst>
              </a:tr>
              <a:tr h="2526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Anfield Road Primary School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5.6%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18.6%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7.7%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27.9%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2.1%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9.3%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118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612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7720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  <a:latin typeface="+mn-lt"/>
              </a:rPr>
              <a:t>Where are you up to?</a:t>
            </a:r>
            <a:br>
              <a:rPr lang="en-GB" b="1" dirty="0" smtClean="0">
                <a:solidFill>
                  <a:srgbClr val="7030A0"/>
                </a:solidFill>
                <a:latin typeface="+mn-lt"/>
              </a:rPr>
            </a:br>
            <a:r>
              <a:rPr lang="en-GB" b="1" dirty="0" smtClean="0">
                <a:solidFill>
                  <a:srgbClr val="7030A0"/>
                </a:solidFill>
                <a:latin typeface="+mn-lt"/>
              </a:rPr>
              <a:t>Basic use of data:</a:t>
            </a:r>
            <a:endParaRPr lang="en-GB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7030A0"/>
                </a:solidFill>
              </a:rPr>
              <a:t>The absence and PA trend is analysed and compared to the national.</a:t>
            </a:r>
          </a:p>
          <a:p>
            <a:r>
              <a:rPr lang="en-GB" dirty="0">
                <a:solidFill>
                  <a:srgbClr val="7030A0"/>
                </a:solidFill>
              </a:rPr>
              <a:t>Effective pupil tracking is in place to identify pupils whose attendance is at risk of becoming PA.</a:t>
            </a:r>
          </a:p>
          <a:p>
            <a:r>
              <a:rPr lang="en-GB" dirty="0">
                <a:solidFill>
                  <a:srgbClr val="7030A0"/>
                </a:solidFill>
              </a:rPr>
              <a:t>Absence and PA data is analysed by vulnerable groups and compared to the correct group nationally</a:t>
            </a:r>
            <a:r>
              <a:rPr lang="en-GB" dirty="0" smtClean="0">
                <a:solidFill>
                  <a:srgbClr val="7030A0"/>
                </a:solidFill>
              </a:rPr>
              <a:t>.</a:t>
            </a:r>
          </a:p>
          <a:p>
            <a:endParaRPr lang="en-GB" dirty="0">
              <a:solidFill>
                <a:srgbClr val="7030A0"/>
              </a:solidFill>
            </a:endParaRPr>
          </a:p>
          <a:p>
            <a:r>
              <a:rPr lang="en-GB" i="1" dirty="0">
                <a:solidFill>
                  <a:srgbClr val="7030A0"/>
                </a:solidFill>
              </a:rPr>
              <a:t> </a:t>
            </a:r>
            <a:r>
              <a:rPr lang="en-GB" dirty="0">
                <a:solidFill>
                  <a:srgbClr val="7030A0"/>
                </a:solidFill>
              </a:rPr>
              <a:t>Do staff and leaders at all levels, including Governors understand the school profile of attendance against national expectations?</a:t>
            </a:r>
          </a:p>
          <a:p>
            <a:endParaRPr lang="en-GB" dirty="0">
              <a:solidFill>
                <a:srgbClr val="7030A0"/>
              </a:solidFill>
            </a:endParaRP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7180" y="5491615"/>
            <a:ext cx="1298917" cy="1298917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6185" y="230188"/>
            <a:ext cx="1599912" cy="1389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9624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7030A0"/>
                </a:solidFill>
                <a:latin typeface="+mn-lt"/>
              </a:rPr>
              <a:t>Improving standard</a:t>
            </a:r>
            <a:endParaRPr lang="en-GB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The school analyses attendance patterns and puts actions into place accordingly (poor attendance for year groups, SEND pupils, on certain days of the week, across the year).</a:t>
            </a:r>
          </a:p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 </a:t>
            </a:r>
          </a:p>
          <a:p>
            <a:r>
              <a:rPr lang="en-GB" dirty="0">
                <a:solidFill>
                  <a:srgbClr val="7030A0"/>
                </a:solidFill>
              </a:rPr>
              <a:t>The school uses data to understand the links between attendance and attainment for pupil premium and vulnerable groups. </a:t>
            </a:r>
            <a:endParaRPr lang="en-GB" dirty="0" smtClean="0">
              <a:solidFill>
                <a:srgbClr val="7030A0"/>
              </a:solidFill>
            </a:endParaRPr>
          </a:p>
          <a:p>
            <a:endParaRPr lang="en-GB" dirty="0" smtClean="0">
              <a:solidFill>
                <a:srgbClr val="7030A0"/>
              </a:solidFill>
            </a:endParaRPr>
          </a:p>
          <a:p>
            <a:r>
              <a:rPr lang="en-GB" dirty="0">
                <a:solidFill>
                  <a:srgbClr val="7030A0"/>
                </a:solidFill>
              </a:rPr>
              <a:t>Action is taken if the data indicates that poor attendance is linked to the quality of teaching in any area of the school.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0517" y="5399568"/>
            <a:ext cx="1298917" cy="1298917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383" y="71381"/>
            <a:ext cx="1599912" cy="1389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397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1028</Words>
  <Application>Microsoft Office PowerPoint</Application>
  <PresentationFormat>Widescreen</PresentationFormat>
  <Paragraphs>237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Times New Roman</vt:lpstr>
      <vt:lpstr>Office Theme</vt:lpstr>
      <vt:lpstr>Link Network Attendance CPD Session </vt:lpstr>
      <vt:lpstr>Contact Details </vt:lpstr>
      <vt:lpstr>Why are we here?</vt:lpstr>
      <vt:lpstr>Actions to have been completed by session 3</vt:lpstr>
      <vt:lpstr>Absence and Persistent Absence for Autumn Terms </vt:lpstr>
      <vt:lpstr>Absence and Persistent Absence for Autumn Terms </vt:lpstr>
      <vt:lpstr>Data in networks- Link Network Attendance </vt:lpstr>
      <vt:lpstr>Where are you up to? Basic use of data:</vt:lpstr>
      <vt:lpstr>Improving standard</vt:lpstr>
      <vt:lpstr>Gold standard impact of school response.</vt:lpstr>
      <vt:lpstr>Practicalities</vt:lpstr>
      <vt:lpstr>Examples of good practise…</vt:lpstr>
      <vt:lpstr>Your thoughts….</vt:lpstr>
      <vt:lpstr>Actions to be completed by session 4</vt:lpstr>
      <vt:lpstr>Diary Dates </vt:lpstr>
    </vt:vector>
  </TitlesOfParts>
  <Company>OrganisationName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 Network Attendance CPD Session</dc:title>
  <dc:creator>Staff</dc:creator>
  <cp:lastModifiedBy>Staff</cp:lastModifiedBy>
  <cp:revision>19</cp:revision>
  <dcterms:created xsi:type="dcterms:W3CDTF">2021-05-17T06:52:57Z</dcterms:created>
  <dcterms:modified xsi:type="dcterms:W3CDTF">2021-05-19T15:26:14Z</dcterms:modified>
</cp:coreProperties>
</file>